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5783" r:id="rId2"/>
    <p:sldId id="279" r:id="rId3"/>
    <p:sldId id="5777" r:id="rId4"/>
    <p:sldId id="5714" r:id="rId5"/>
    <p:sldId id="5792" r:id="rId6"/>
    <p:sldId id="5778" r:id="rId7"/>
    <p:sldId id="5785" r:id="rId8"/>
    <p:sldId id="5779" r:id="rId9"/>
    <p:sldId id="5787" r:id="rId10"/>
    <p:sldId id="5790" r:id="rId11"/>
    <p:sldId id="5780" r:id="rId12"/>
    <p:sldId id="5788" r:id="rId13"/>
    <p:sldId id="5791" r:id="rId14"/>
    <p:sldId id="298" r:id="rId15"/>
  </p:sldIdLst>
  <p:sldSz cx="12192000" cy="6858000"/>
  <p:notesSz cx="7315200" cy="9601200"/>
  <p:defaultTextStyle>
    <a:defPPr>
      <a:defRPr lang="en-US"/>
    </a:defPPr>
    <a:lvl1pPr algn="l" rtl="0" fontAlgn="base">
      <a:spcBef>
        <a:spcPct val="30000"/>
      </a:spcBef>
      <a:spcAft>
        <a:spcPct val="0"/>
      </a:spcAft>
      <a:buClr>
        <a:srgbClr val="F7B041"/>
      </a:buClr>
      <a:buSzPct val="70000"/>
      <a:buFont typeface="Wingdings" pitchFamily="2" charset="2"/>
      <a:defRPr sz="1100" kern="1200">
        <a:solidFill>
          <a:schemeClr val="tx1"/>
        </a:solidFill>
        <a:latin typeface="Arial" charset="0"/>
        <a:ea typeface="+mn-ea"/>
        <a:cs typeface="+mn-cs"/>
      </a:defRPr>
    </a:lvl1pPr>
    <a:lvl2pPr marL="457200" algn="l" rtl="0" fontAlgn="base">
      <a:spcBef>
        <a:spcPct val="30000"/>
      </a:spcBef>
      <a:spcAft>
        <a:spcPct val="0"/>
      </a:spcAft>
      <a:buClr>
        <a:srgbClr val="F7B041"/>
      </a:buClr>
      <a:buSzPct val="70000"/>
      <a:buFont typeface="Wingdings" pitchFamily="2" charset="2"/>
      <a:defRPr sz="1100" kern="1200">
        <a:solidFill>
          <a:schemeClr val="tx1"/>
        </a:solidFill>
        <a:latin typeface="Arial" charset="0"/>
        <a:ea typeface="+mn-ea"/>
        <a:cs typeface="+mn-cs"/>
      </a:defRPr>
    </a:lvl2pPr>
    <a:lvl3pPr marL="914400" algn="l" rtl="0" fontAlgn="base">
      <a:spcBef>
        <a:spcPct val="30000"/>
      </a:spcBef>
      <a:spcAft>
        <a:spcPct val="0"/>
      </a:spcAft>
      <a:buClr>
        <a:srgbClr val="F7B041"/>
      </a:buClr>
      <a:buSzPct val="70000"/>
      <a:buFont typeface="Wingdings" pitchFamily="2" charset="2"/>
      <a:defRPr sz="1100" kern="1200">
        <a:solidFill>
          <a:schemeClr val="tx1"/>
        </a:solidFill>
        <a:latin typeface="Arial" charset="0"/>
        <a:ea typeface="+mn-ea"/>
        <a:cs typeface="+mn-cs"/>
      </a:defRPr>
    </a:lvl3pPr>
    <a:lvl4pPr marL="1371600" algn="l" rtl="0" fontAlgn="base">
      <a:spcBef>
        <a:spcPct val="30000"/>
      </a:spcBef>
      <a:spcAft>
        <a:spcPct val="0"/>
      </a:spcAft>
      <a:buClr>
        <a:srgbClr val="F7B041"/>
      </a:buClr>
      <a:buSzPct val="70000"/>
      <a:buFont typeface="Wingdings" pitchFamily="2" charset="2"/>
      <a:defRPr sz="1100" kern="1200">
        <a:solidFill>
          <a:schemeClr val="tx1"/>
        </a:solidFill>
        <a:latin typeface="Arial" charset="0"/>
        <a:ea typeface="+mn-ea"/>
        <a:cs typeface="+mn-cs"/>
      </a:defRPr>
    </a:lvl4pPr>
    <a:lvl5pPr marL="1828800" algn="l" rtl="0" fontAlgn="base">
      <a:spcBef>
        <a:spcPct val="30000"/>
      </a:spcBef>
      <a:spcAft>
        <a:spcPct val="0"/>
      </a:spcAft>
      <a:buClr>
        <a:srgbClr val="F7B041"/>
      </a:buClr>
      <a:buSzPct val="70000"/>
      <a:buFont typeface="Wingdings" pitchFamily="2" charset="2"/>
      <a:defRPr sz="1100" kern="1200">
        <a:solidFill>
          <a:schemeClr val="tx1"/>
        </a:solidFill>
        <a:latin typeface="Arial" charset="0"/>
        <a:ea typeface="+mn-ea"/>
        <a:cs typeface="+mn-cs"/>
      </a:defRPr>
    </a:lvl5pPr>
    <a:lvl6pPr marL="2286000" algn="l" defTabSz="914400" rtl="0" eaLnBrk="1" latinLnBrk="0" hangingPunct="1">
      <a:defRPr sz="1100" kern="1200">
        <a:solidFill>
          <a:schemeClr val="tx1"/>
        </a:solidFill>
        <a:latin typeface="Arial" charset="0"/>
        <a:ea typeface="+mn-ea"/>
        <a:cs typeface="+mn-cs"/>
      </a:defRPr>
    </a:lvl6pPr>
    <a:lvl7pPr marL="2743200" algn="l" defTabSz="914400" rtl="0" eaLnBrk="1" latinLnBrk="0" hangingPunct="1">
      <a:defRPr sz="1100" kern="1200">
        <a:solidFill>
          <a:schemeClr val="tx1"/>
        </a:solidFill>
        <a:latin typeface="Arial" charset="0"/>
        <a:ea typeface="+mn-ea"/>
        <a:cs typeface="+mn-cs"/>
      </a:defRPr>
    </a:lvl7pPr>
    <a:lvl8pPr marL="3200400" algn="l" defTabSz="914400" rtl="0" eaLnBrk="1" latinLnBrk="0" hangingPunct="1">
      <a:defRPr sz="1100" kern="1200">
        <a:solidFill>
          <a:schemeClr val="tx1"/>
        </a:solidFill>
        <a:latin typeface="Arial" charset="0"/>
        <a:ea typeface="+mn-ea"/>
        <a:cs typeface="+mn-cs"/>
      </a:defRPr>
    </a:lvl8pPr>
    <a:lvl9pPr marL="3657600" algn="l" defTabSz="914400" rtl="0" eaLnBrk="1" latinLnBrk="0" hangingPunct="1">
      <a:defRPr sz="11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ve Pfeiffer" initials="SP" lastIdx="7" clrIdx="0">
    <p:extLst>
      <p:ext uri="{19B8F6BF-5375-455C-9EA6-DF929625EA0E}">
        <p15:presenceInfo xmlns:p15="http://schemas.microsoft.com/office/powerpoint/2012/main" userId="S::spfeiffer@tigerrisk.com::d5e8299e-d17a-46ef-8048-e6bbfa26bc24" providerId="AD"/>
      </p:ext>
    </p:extLst>
  </p:cmAuthor>
  <p:cmAuthor id="2" name="Jessica Groenewegen" initials="JG" lastIdx="5" clrIdx="1">
    <p:extLst>
      <p:ext uri="{19B8F6BF-5375-455C-9EA6-DF929625EA0E}">
        <p15:presenceInfo xmlns:p15="http://schemas.microsoft.com/office/powerpoint/2012/main" userId="S::jgroenewegen@tigerrisk.com::c19eb318-3b32-4ce4-9a7d-aba8f1686f7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F7B041"/>
    <a:srgbClr val="171449"/>
    <a:srgbClr val="EEEEEE"/>
    <a:srgbClr val="F6A726"/>
    <a:srgbClr val="828282"/>
    <a:srgbClr val="00B050"/>
    <a:srgbClr val="E2E2E2"/>
    <a:srgbClr val="801C56"/>
    <a:srgbClr val="009A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napVertSplitter="1" vertBarState="minimized" horzBarState="maximized">
    <p:restoredLeft sz="3814" autoAdjust="0"/>
    <p:restoredTop sz="96196" autoAdjust="0"/>
  </p:normalViewPr>
  <p:slideViewPr>
    <p:cSldViewPr snapToGrid="0" showGuides="1">
      <p:cViewPr varScale="1">
        <p:scale>
          <a:sx n="114" d="100"/>
          <a:sy n="114" d="100"/>
        </p:scale>
        <p:origin x="1116" y="84"/>
      </p:cViewPr>
      <p:guideLst>
        <p:guide orient="horz" pos="2160"/>
        <p:guide pos="3840"/>
      </p:guideLst>
    </p:cSldViewPr>
  </p:slideViewPr>
  <p:notesTextViewPr>
    <p:cViewPr>
      <p:scale>
        <a:sx n="1" d="1"/>
        <a:sy n="1" d="1"/>
      </p:scale>
      <p:origin x="0" y="0"/>
    </p:cViewPr>
  </p:notesTextViewPr>
  <p:sorterViewPr>
    <p:cViewPr>
      <p:scale>
        <a:sx n="125" d="100"/>
        <a:sy n="12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1B452840-6A6E-45DC-B57D-FD12A4B5081D}" type="datetimeFigureOut">
              <a:rPr lang="en-US" smtClean="0"/>
              <a:t>1/4/2022</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EDC9B637-C023-41DE-8033-D12E63F3F4E8}" type="slidenum">
              <a:rPr lang="en-US" smtClean="0"/>
              <a:t>‹#›</a:t>
            </a:fld>
            <a:endParaRPr lang="en-US" dirty="0"/>
          </a:p>
        </p:txBody>
      </p:sp>
    </p:spTree>
    <p:extLst>
      <p:ext uri="{BB962C8B-B14F-4D97-AF65-F5344CB8AC3E}">
        <p14:creationId xmlns:p14="http://schemas.microsoft.com/office/powerpoint/2010/main" val="3347241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4BCF949-6E89-48A5-8CC8-2F399239DAB9}"/>
              </a:ext>
            </a:extLst>
          </p:cNvPr>
          <p:cNvPicPr>
            <a:picLocks noChangeAspect="1"/>
          </p:cNvPicPr>
          <p:nvPr userDrawn="1"/>
        </p:nvPicPr>
        <p:blipFill>
          <a:blip r:embed="rId2"/>
          <a:stretch>
            <a:fillRect/>
          </a:stretch>
        </p:blipFill>
        <p:spPr>
          <a:xfrm>
            <a:off x="0" y="0"/>
            <a:ext cx="12192000" cy="7094746"/>
          </a:xfrm>
          <a:prstGeom prst="rect">
            <a:avLst/>
          </a:prstGeom>
        </p:spPr>
      </p:pic>
      <p:sp>
        <p:nvSpPr>
          <p:cNvPr id="5137" name="Rectangle 17"/>
          <p:cNvSpPr>
            <a:spLocks noGrp="1" noChangeArrowheads="1"/>
          </p:cNvSpPr>
          <p:nvPr>
            <p:ph type="subTitle" idx="1"/>
          </p:nvPr>
        </p:nvSpPr>
        <p:spPr>
          <a:xfrm>
            <a:off x="6872660" y="2414590"/>
            <a:ext cx="5098481" cy="403278"/>
          </a:xfrm>
        </p:spPr>
        <p:txBody>
          <a:bodyPr>
            <a:normAutofit/>
          </a:bodyPr>
          <a:lstStyle>
            <a:lvl1pPr marL="0" indent="0" algn="ctr">
              <a:spcBef>
                <a:spcPct val="20000"/>
              </a:spcBef>
              <a:buFont typeface="Wingdings" pitchFamily="2" charset="2"/>
              <a:buNone/>
              <a:defRPr sz="2200" b="0"/>
            </a:lvl1pPr>
          </a:lstStyle>
          <a:p>
            <a:pPr lvl="0"/>
            <a:r>
              <a:rPr lang="en-US" altLang="en-US" noProof="0" dirty="0"/>
              <a:t>Click to edit Master subtitle style</a:t>
            </a:r>
          </a:p>
        </p:txBody>
      </p:sp>
      <p:sp>
        <p:nvSpPr>
          <p:cNvPr id="5138" name="Rectangle 18"/>
          <p:cNvSpPr>
            <a:spLocks noGrp="1" noChangeArrowheads="1"/>
          </p:cNvSpPr>
          <p:nvPr>
            <p:ph type="ctrTitle"/>
          </p:nvPr>
        </p:nvSpPr>
        <p:spPr>
          <a:xfrm>
            <a:off x="6874126" y="1836739"/>
            <a:ext cx="5098481" cy="492443"/>
          </a:xfrm>
        </p:spPr>
        <p:txBody>
          <a:bodyPr wrap="square">
            <a:spAutoFit/>
          </a:bodyPr>
          <a:lstStyle>
            <a:lvl1pPr algn="ctr">
              <a:defRPr sz="2600">
                <a:solidFill>
                  <a:srgbClr val="666666"/>
                </a:solidFill>
              </a:defRPr>
            </a:lvl1pPr>
          </a:lstStyle>
          <a:p>
            <a:pPr lvl="0"/>
            <a:r>
              <a:rPr lang="en-US" altLang="en-US" noProof="0" dirty="0"/>
              <a:t>Click to edit Master title style</a:t>
            </a:r>
          </a:p>
        </p:txBody>
      </p:sp>
    </p:spTree>
    <p:extLst>
      <p:ext uri="{BB962C8B-B14F-4D97-AF65-F5344CB8AC3E}">
        <p14:creationId xmlns:p14="http://schemas.microsoft.com/office/powerpoint/2010/main" val="1783234018"/>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Dual Text Box">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5" name="Content Placeholder 2">
            <a:extLst>
              <a:ext uri="{FF2B5EF4-FFF2-40B4-BE49-F238E27FC236}">
                <a16:creationId xmlns:a16="http://schemas.microsoft.com/office/drawing/2014/main" id="{99979795-F39B-48A8-8EC8-80F43110FA0D}"/>
              </a:ext>
            </a:extLst>
          </p:cNvPr>
          <p:cNvSpPr>
            <a:spLocks noGrp="1"/>
          </p:cNvSpPr>
          <p:nvPr>
            <p:ph idx="11"/>
          </p:nvPr>
        </p:nvSpPr>
        <p:spPr>
          <a:xfrm>
            <a:off x="495300" y="1368425"/>
            <a:ext cx="6955368"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a:extLst>
              <a:ext uri="{FF2B5EF4-FFF2-40B4-BE49-F238E27FC236}">
                <a16:creationId xmlns:a16="http://schemas.microsoft.com/office/drawing/2014/main" id="{6A032FD8-2574-4690-8DD3-FF8C6DEA0DBB}"/>
              </a:ext>
            </a:extLst>
          </p:cNvPr>
          <p:cNvSpPr>
            <a:spLocks noGrp="1"/>
          </p:cNvSpPr>
          <p:nvPr>
            <p:ph idx="1"/>
          </p:nvPr>
        </p:nvSpPr>
        <p:spPr>
          <a:xfrm>
            <a:off x="7646502" y="1368425"/>
            <a:ext cx="4014216"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5">
            <a:extLst>
              <a:ext uri="{FF2B5EF4-FFF2-40B4-BE49-F238E27FC236}">
                <a16:creationId xmlns:a16="http://schemas.microsoft.com/office/drawing/2014/main" id="{9DDB3ACF-A075-4C4A-8EDB-120501DE7DB0}"/>
              </a:ext>
            </a:extLst>
          </p:cNvPr>
          <p:cNvSpPr>
            <a:spLocks noGrp="1"/>
          </p:cNvSpPr>
          <p:nvPr>
            <p:ph type="body" sz="quarter" idx="12"/>
          </p:nvPr>
        </p:nvSpPr>
        <p:spPr>
          <a:xfrm>
            <a:off x="513588" y="859068"/>
            <a:ext cx="11164824" cy="374419"/>
          </a:xfrm>
          <a:solidFill>
            <a:srgbClr val="F7B041"/>
          </a:solidFill>
          <a:ln w="12700">
            <a:solidFill>
              <a:schemeClr val="accent1"/>
            </a:solidFill>
            <a:miter lim="800000"/>
          </a:ln>
          <a:effectLst>
            <a:outerShdw dist="53340" dir="2700000" algn="ctr" rotWithShape="0">
              <a:srgbClr val="DDDDDD"/>
            </a:outerShdw>
          </a:effectLst>
        </p:spPr>
        <p:txBody>
          <a:bodyPr anchor="ctr">
            <a:normAutofit/>
          </a:bodyPr>
          <a:lstStyle>
            <a:lvl1pPr marL="0" indent="0" algn="ctr">
              <a:buNone/>
              <a:defRPr sz="1400" i="1"/>
            </a:lvl1pPr>
          </a:lstStyle>
          <a:p>
            <a:pPr lvl="0"/>
            <a:r>
              <a:rPr lang="en-US"/>
              <a:t>Edit Master text styles</a:t>
            </a:r>
          </a:p>
        </p:txBody>
      </p:sp>
    </p:spTree>
    <p:extLst>
      <p:ext uri="{BB962C8B-B14F-4D97-AF65-F5344CB8AC3E}">
        <p14:creationId xmlns:p14="http://schemas.microsoft.com/office/powerpoint/2010/main" val="3591190776"/>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Dual Text Box">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614A9FCC-C290-4F7C-ABC5-F18EFAC4B7A5}"/>
              </a:ext>
            </a:extLst>
          </p:cNvPr>
          <p:cNvSpPr>
            <a:spLocks noGrp="1"/>
          </p:cNvSpPr>
          <p:nvPr>
            <p:ph idx="1"/>
          </p:nvPr>
        </p:nvSpPr>
        <p:spPr>
          <a:xfrm>
            <a:off x="495300" y="1368425"/>
            <a:ext cx="4014216"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a:extLst>
              <a:ext uri="{FF2B5EF4-FFF2-40B4-BE49-F238E27FC236}">
                <a16:creationId xmlns:a16="http://schemas.microsoft.com/office/drawing/2014/main" id="{8A5D707B-6C22-4A91-9EC1-617C186848AF}"/>
              </a:ext>
            </a:extLst>
          </p:cNvPr>
          <p:cNvSpPr>
            <a:spLocks noGrp="1"/>
          </p:cNvSpPr>
          <p:nvPr>
            <p:ph idx="10"/>
          </p:nvPr>
        </p:nvSpPr>
        <p:spPr>
          <a:xfrm>
            <a:off x="4705351" y="1368425"/>
            <a:ext cx="6955368"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3443209"/>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Dual Text Box">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5300" y="1368425"/>
            <a:ext cx="4014216"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a:extLst>
              <a:ext uri="{FF2B5EF4-FFF2-40B4-BE49-F238E27FC236}">
                <a16:creationId xmlns:a16="http://schemas.microsoft.com/office/drawing/2014/main" id="{52C46741-C232-4B1B-B3B8-57CDF1A7187B}"/>
              </a:ext>
            </a:extLst>
          </p:cNvPr>
          <p:cNvSpPr>
            <a:spLocks noGrp="1"/>
          </p:cNvSpPr>
          <p:nvPr>
            <p:ph idx="10"/>
          </p:nvPr>
        </p:nvSpPr>
        <p:spPr>
          <a:xfrm>
            <a:off x="4705351" y="1368425"/>
            <a:ext cx="6955368"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5">
            <a:extLst>
              <a:ext uri="{FF2B5EF4-FFF2-40B4-BE49-F238E27FC236}">
                <a16:creationId xmlns:a16="http://schemas.microsoft.com/office/drawing/2014/main" id="{9106ED34-F5F4-45C3-9F00-59C0106F261C}"/>
              </a:ext>
            </a:extLst>
          </p:cNvPr>
          <p:cNvSpPr>
            <a:spLocks noGrp="1"/>
          </p:cNvSpPr>
          <p:nvPr>
            <p:ph type="body" sz="quarter" idx="11"/>
          </p:nvPr>
        </p:nvSpPr>
        <p:spPr>
          <a:xfrm>
            <a:off x="513588" y="859068"/>
            <a:ext cx="11164824" cy="374419"/>
          </a:xfrm>
          <a:solidFill>
            <a:srgbClr val="F7B041"/>
          </a:solidFill>
          <a:ln w="12700">
            <a:solidFill>
              <a:schemeClr val="accent1"/>
            </a:solidFill>
            <a:miter lim="800000"/>
          </a:ln>
          <a:effectLst>
            <a:outerShdw dist="53340" dir="2700000" algn="ctr" rotWithShape="0">
              <a:srgbClr val="DDDDDD"/>
            </a:outerShdw>
          </a:effectLst>
        </p:spPr>
        <p:txBody>
          <a:bodyPr anchor="ctr">
            <a:normAutofit/>
          </a:bodyPr>
          <a:lstStyle>
            <a:lvl1pPr marL="0" indent="0" algn="ctr">
              <a:buNone/>
              <a:defRPr sz="1400" i="1"/>
            </a:lvl1pPr>
          </a:lstStyle>
          <a:p>
            <a:pPr lvl="0"/>
            <a:r>
              <a:rPr lang="en-US"/>
              <a:t>Edit Master text styles</a:t>
            </a:r>
          </a:p>
        </p:txBody>
      </p:sp>
    </p:spTree>
    <p:extLst>
      <p:ext uri="{BB962C8B-B14F-4D97-AF65-F5344CB8AC3E}">
        <p14:creationId xmlns:p14="http://schemas.microsoft.com/office/powerpoint/2010/main" val="1248876688"/>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Section Header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528075"/>
            <a:ext cx="10363200" cy="1362075"/>
          </a:xfrm>
        </p:spPr>
        <p:txBody>
          <a:bodyPr anchor="ctr"/>
          <a:lstStyle>
            <a:lvl1pPr algn="ctr">
              <a:defRPr sz="4000" b="1" cap="all">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47594553"/>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ection Header (Whit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528075"/>
            <a:ext cx="10363200" cy="1362075"/>
          </a:xfrm>
        </p:spPr>
        <p:txBody>
          <a:bodyPr anchor="ctr"/>
          <a:lstStyle>
            <a:lvl1pPr algn="ctr">
              <a:defRPr sz="4000" b="1" cap="all">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91349105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41972" y="244433"/>
            <a:ext cx="9832064" cy="417512"/>
          </a:xfrm>
        </p:spPr>
        <p:txBody>
          <a:bodyPr/>
          <a:lstStyle/>
          <a:p>
            <a:r>
              <a:rPr lang="en-US" dirty="0"/>
              <a:t>Click to edit Master title style</a:t>
            </a:r>
          </a:p>
        </p:txBody>
      </p:sp>
      <p:sp>
        <p:nvSpPr>
          <p:cNvPr id="3" name="Content Placeholder 2"/>
          <p:cNvSpPr>
            <a:spLocks noGrp="1"/>
          </p:cNvSpPr>
          <p:nvPr>
            <p:ph idx="1"/>
          </p:nvPr>
        </p:nvSpPr>
        <p:spPr>
          <a:xfrm>
            <a:off x="495301" y="1368425"/>
            <a:ext cx="11165417" cy="4256088"/>
          </a:xfrm>
        </p:spPr>
        <p:txBody>
          <a:bodyPr>
            <a:noAutofit/>
          </a:bodyPr>
          <a:lstStyle>
            <a:lvl1pPr>
              <a:defRPr sz="1800"/>
            </a:lvl1pPr>
            <a:lvl2pPr>
              <a:defRPr sz="1600"/>
            </a:lvl2pPr>
            <a:lvl3pPr>
              <a:defRPr sz="1600"/>
            </a:lvl3pPr>
            <a:lvl4pPr>
              <a:defRPr sz="1600"/>
            </a:lvl4pPr>
            <a:lvl5pPr>
              <a:defRPr sz="16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01526646"/>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Title and Content w/ Takeaway">
    <p:spTree>
      <p:nvGrpSpPr>
        <p:cNvPr id="1" name=""/>
        <p:cNvGrpSpPr/>
        <p:nvPr/>
      </p:nvGrpSpPr>
      <p:grpSpPr>
        <a:xfrm>
          <a:off x="0" y="0"/>
          <a:ext cx="0" cy="0"/>
          <a:chOff x="0" y="0"/>
          <a:chExt cx="0" cy="0"/>
        </a:xfrm>
      </p:grpSpPr>
      <p:sp>
        <p:nvSpPr>
          <p:cNvPr id="3" name="Content Placeholder 2"/>
          <p:cNvSpPr>
            <a:spLocks noGrp="1"/>
          </p:cNvSpPr>
          <p:nvPr>
            <p:ph idx="1"/>
          </p:nvPr>
        </p:nvSpPr>
        <p:spPr>
          <a:xfrm>
            <a:off x="495301" y="1368425"/>
            <a:ext cx="11183111" cy="4256088"/>
          </a:xfrm>
        </p:spPr>
        <p:txBody>
          <a:bodyPr>
            <a:no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p:txBody>
          <a:bodyPr/>
          <a:lstStyle/>
          <a:p>
            <a:r>
              <a:rPr lang="en-US" dirty="0"/>
              <a:t>Click to edit Master title style</a:t>
            </a:r>
          </a:p>
        </p:txBody>
      </p:sp>
      <p:sp>
        <p:nvSpPr>
          <p:cNvPr id="6" name="Text Placeholder 5">
            <a:extLst>
              <a:ext uri="{FF2B5EF4-FFF2-40B4-BE49-F238E27FC236}">
                <a16:creationId xmlns:a16="http://schemas.microsoft.com/office/drawing/2014/main" id="{A3058974-F894-4296-B2A4-E33879DD6112}"/>
              </a:ext>
            </a:extLst>
          </p:cNvPr>
          <p:cNvSpPr>
            <a:spLocks noGrp="1"/>
          </p:cNvSpPr>
          <p:nvPr>
            <p:ph type="body" sz="quarter" idx="10"/>
          </p:nvPr>
        </p:nvSpPr>
        <p:spPr>
          <a:xfrm>
            <a:off x="513588" y="859068"/>
            <a:ext cx="11164824" cy="374419"/>
          </a:xfrm>
          <a:solidFill>
            <a:srgbClr val="F7B041"/>
          </a:solidFill>
          <a:ln w="12700">
            <a:solidFill>
              <a:schemeClr val="accent1"/>
            </a:solidFill>
            <a:miter lim="800000"/>
          </a:ln>
          <a:effectLst>
            <a:outerShdw dist="53340" dir="2700000" algn="ctr" rotWithShape="0">
              <a:srgbClr val="DDDDDD"/>
            </a:outerShdw>
          </a:effectLst>
        </p:spPr>
        <p:txBody>
          <a:bodyPr anchor="ctr">
            <a:normAutofit/>
          </a:bodyPr>
          <a:lstStyle>
            <a:lvl1pPr marL="0" indent="0" algn="ctr">
              <a:buNone/>
              <a:defRPr sz="1400" i="1"/>
            </a:lvl1pPr>
          </a:lstStyle>
          <a:p>
            <a:pPr lvl="0"/>
            <a:r>
              <a:rPr lang="en-US"/>
              <a:t>Edit Master text styles</a:t>
            </a:r>
          </a:p>
        </p:txBody>
      </p:sp>
    </p:spTree>
    <p:extLst>
      <p:ext uri="{BB962C8B-B14F-4D97-AF65-F5344CB8AC3E}">
        <p14:creationId xmlns:p14="http://schemas.microsoft.com/office/powerpoint/2010/main" val="63836539"/>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35649074"/>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w/ Take Awa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169152"/>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5038217"/>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ual Text Box">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3CADCEF1-1661-4E83-93A0-F04F647B7D36}"/>
              </a:ext>
            </a:extLst>
          </p:cNvPr>
          <p:cNvSpPr>
            <a:spLocks noGrp="1"/>
          </p:cNvSpPr>
          <p:nvPr>
            <p:ph idx="11"/>
          </p:nvPr>
        </p:nvSpPr>
        <p:spPr>
          <a:xfrm>
            <a:off x="6178551" y="1368425"/>
            <a:ext cx="5482167" cy="4256088"/>
          </a:xfrm>
        </p:spPr>
        <p:txBody>
          <a:bodyPr>
            <a:no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5300" y="1368425"/>
            <a:ext cx="5480051" cy="4256088"/>
          </a:xfrm>
        </p:spPr>
        <p:txBody>
          <a:bodyPr>
            <a:no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87006645"/>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ual Text Box w/ Take Awa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95300" y="1368425"/>
            <a:ext cx="5480051"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55A194D5-B674-459F-94A7-CD1A3B3169A6}"/>
              </a:ext>
            </a:extLst>
          </p:cNvPr>
          <p:cNvSpPr>
            <a:spLocks noGrp="1"/>
          </p:cNvSpPr>
          <p:nvPr>
            <p:ph type="body" sz="quarter" idx="11"/>
          </p:nvPr>
        </p:nvSpPr>
        <p:spPr>
          <a:xfrm>
            <a:off x="513588" y="859068"/>
            <a:ext cx="11164824" cy="374419"/>
          </a:xfrm>
          <a:solidFill>
            <a:srgbClr val="F7B041"/>
          </a:solidFill>
          <a:ln w="12700">
            <a:solidFill>
              <a:schemeClr val="accent1"/>
            </a:solidFill>
            <a:miter lim="800000"/>
          </a:ln>
          <a:effectLst>
            <a:outerShdw dist="53340" dir="2700000" algn="ctr" rotWithShape="0">
              <a:srgbClr val="DDDDDD"/>
            </a:outerShdw>
          </a:effectLst>
        </p:spPr>
        <p:txBody>
          <a:bodyPr anchor="ctr">
            <a:normAutofit/>
          </a:bodyPr>
          <a:lstStyle>
            <a:lvl1pPr marL="0" indent="0" algn="ctr">
              <a:buNone/>
              <a:defRPr sz="1400" i="1"/>
            </a:lvl1pPr>
          </a:lstStyle>
          <a:p>
            <a:pPr lvl="0"/>
            <a:r>
              <a:rPr lang="en-US" dirty="0"/>
              <a:t>Edit Master text styles</a:t>
            </a:r>
          </a:p>
        </p:txBody>
      </p:sp>
      <p:sp>
        <p:nvSpPr>
          <p:cNvPr id="7" name="Content Placeholder 2">
            <a:extLst>
              <a:ext uri="{FF2B5EF4-FFF2-40B4-BE49-F238E27FC236}">
                <a16:creationId xmlns:a16="http://schemas.microsoft.com/office/drawing/2014/main" id="{1028677A-9F64-4ADE-B567-60F0188536C1}"/>
              </a:ext>
            </a:extLst>
          </p:cNvPr>
          <p:cNvSpPr>
            <a:spLocks noGrp="1"/>
          </p:cNvSpPr>
          <p:nvPr>
            <p:ph idx="12"/>
          </p:nvPr>
        </p:nvSpPr>
        <p:spPr>
          <a:xfrm>
            <a:off x="6178551" y="1368425"/>
            <a:ext cx="5482167"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51029892"/>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Dual Text Box">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5" name="Content Placeholder 2">
            <a:extLst>
              <a:ext uri="{FF2B5EF4-FFF2-40B4-BE49-F238E27FC236}">
                <a16:creationId xmlns:a16="http://schemas.microsoft.com/office/drawing/2014/main" id="{99979795-F39B-48A8-8EC8-80F43110FA0D}"/>
              </a:ext>
            </a:extLst>
          </p:cNvPr>
          <p:cNvSpPr>
            <a:spLocks noGrp="1"/>
          </p:cNvSpPr>
          <p:nvPr>
            <p:ph idx="11"/>
          </p:nvPr>
        </p:nvSpPr>
        <p:spPr>
          <a:xfrm>
            <a:off x="495300" y="1368425"/>
            <a:ext cx="6955368"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a:extLst>
              <a:ext uri="{FF2B5EF4-FFF2-40B4-BE49-F238E27FC236}">
                <a16:creationId xmlns:a16="http://schemas.microsoft.com/office/drawing/2014/main" id="{6A032FD8-2574-4690-8DD3-FF8C6DEA0DBB}"/>
              </a:ext>
            </a:extLst>
          </p:cNvPr>
          <p:cNvSpPr>
            <a:spLocks noGrp="1"/>
          </p:cNvSpPr>
          <p:nvPr>
            <p:ph idx="1"/>
          </p:nvPr>
        </p:nvSpPr>
        <p:spPr>
          <a:xfrm>
            <a:off x="7646502" y="1368425"/>
            <a:ext cx="4014216" cy="4256088"/>
          </a:xfrm>
        </p:spPr>
        <p:txBody>
          <a:bodyPr>
            <a:normAutofit/>
          </a:bodyPr>
          <a:lstStyle>
            <a:lvl1pPr>
              <a:defRPr sz="1400"/>
            </a:lvl1pPr>
            <a:lvl2pPr>
              <a:defRPr sz="1400"/>
            </a:lvl2pPr>
            <a:lvl3pPr>
              <a:defRPr sz="12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09974500"/>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37" name="Rectangle 13"/>
          <p:cNvSpPr>
            <a:spLocks noGrp="1" noChangeArrowheads="1"/>
          </p:cNvSpPr>
          <p:nvPr>
            <p:ph type="title"/>
          </p:nvPr>
        </p:nvSpPr>
        <p:spPr bwMode="auto">
          <a:xfrm>
            <a:off x="852253" y="253486"/>
            <a:ext cx="9821784" cy="417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1038" name="Rectangle 14"/>
          <p:cNvSpPr>
            <a:spLocks noGrp="1" noChangeArrowheads="1"/>
          </p:cNvSpPr>
          <p:nvPr>
            <p:ph type="body" idx="1"/>
          </p:nvPr>
        </p:nvSpPr>
        <p:spPr bwMode="auto">
          <a:xfrm>
            <a:off x="495301" y="1368425"/>
            <a:ext cx="11165417" cy="4256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Autofit/>
          </a:bodyPr>
          <a:lstStyle/>
          <a:p>
            <a:pPr lvl="0"/>
            <a:r>
              <a:rPr lang="en-US" altLang="en-US" dirty="0"/>
              <a:t>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50" name="Text Box 26"/>
          <p:cNvSpPr txBox="1">
            <a:spLocks noChangeArrowheads="1"/>
          </p:cNvSpPr>
          <p:nvPr/>
        </p:nvSpPr>
        <p:spPr bwMode="auto">
          <a:xfrm>
            <a:off x="4498449" y="6546679"/>
            <a:ext cx="3195105" cy="18466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FFB013"/>
                </a:solidFill>
                <a:miter lim="800000"/>
                <a:headEnd/>
                <a:tailEnd type="none" w="med"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spcBef>
                <a:spcPct val="0"/>
              </a:spcBef>
              <a:buClrTx/>
              <a:buSzTx/>
              <a:buFontTx/>
              <a:buNone/>
            </a:pPr>
            <a:r>
              <a:rPr lang="en-US" altLang="en-US" sz="600" b="1" dirty="0"/>
              <a:t>The information contained in this document is strictly proprietary and confidential.</a:t>
            </a:r>
          </a:p>
        </p:txBody>
      </p:sp>
      <p:sp>
        <p:nvSpPr>
          <p:cNvPr id="1051" name="Rectangle 27"/>
          <p:cNvSpPr>
            <a:spLocks noChangeArrowheads="1"/>
          </p:cNvSpPr>
          <p:nvPr/>
        </p:nvSpPr>
        <p:spPr bwMode="auto">
          <a:xfrm>
            <a:off x="11542184" y="6506992"/>
            <a:ext cx="719667" cy="227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hangingPunct="0">
              <a:spcBef>
                <a:spcPct val="0"/>
              </a:spcBef>
              <a:buClrTx/>
              <a:buSzTx/>
              <a:buFontTx/>
              <a:buNone/>
            </a:pPr>
            <a:fld id="{031D9183-D896-4265-8F24-3747F7348211}" type="slidenum">
              <a:rPr lang="en-US" altLang="en-US" sz="1000" b="1">
                <a:solidFill>
                  <a:srgbClr val="666666"/>
                </a:solidFill>
              </a:rPr>
              <a:pPr eaLnBrk="0" hangingPunct="0">
                <a:spcBef>
                  <a:spcPct val="0"/>
                </a:spcBef>
                <a:buClrTx/>
                <a:buSzTx/>
                <a:buFontTx/>
                <a:buNone/>
              </a:pPr>
              <a:t>‹#›</a:t>
            </a:fld>
            <a:endParaRPr lang="en-US" altLang="en-US" sz="1000" b="1" dirty="0">
              <a:solidFill>
                <a:srgbClr val="666666"/>
              </a:solidFill>
            </a:endParaRPr>
          </a:p>
        </p:txBody>
      </p:sp>
      <p:sp>
        <p:nvSpPr>
          <p:cNvPr id="1074" name="Rectangle 50"/>
          <p:cNvSpPr>
            <a:spLocks noChangeArrowheads="1"/>
          </p:cNvSpPr>
          <p:nvPr/>
        </p:nvSpPr>
        <p:spPr bwMode="auto">
          <a:xfrm>
            <a:off x="524934" y="6548266"/>
            <a:ext cx="3293533" cy="146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0" hangingPunct="0">
              <a:spcBef>
                <a:spcPct val="0"/>
              </a:spcBef>
              <a:buClrTx/>
              <a:buSzTx/>
              <a:buFontTx/>
              <a:buNone/>
            </a:pPr>
            <a:r>
              <a:rPr lang="en-US" altLang="en-US" sz="600" b="1" dirty="0">
                <a:solidFill>
                  <a:srgbClr val="666666"/>
                </a:solidFill>
              </a:rPr>
              <a:t>NAME OF DIRECTORY-FILE LOCATION</a:t>
            </a:r>
          </a:p>
        </p:txBody>
      </p:sp>
      <p:pic>
        <p:nvPicPr>
          <p:cNvPr id="12" name="Picture 46" descr="TigerRisk_Full_Logo_ColorV5">
            <a:extLst>
              <a:ext uri="{FF2B5EF4-FFF2-40B4-BE49-F238E27FC236}">
                <a16:creationId xmlns:a16="http://schemas.microsoft.com/office/drawing/2014/main" id="{83301F9E-6DB7-4D0B-8B91-B83364BC1743}"/>
              </a:ext>
            </a:extLst>
          </p:cNvPr>
          <p:cNvPicPr>
            <a:picLocks noChangeAspect="1" noChangeArrowheads="1"/>
          </p:cNvPicPr>
          <p:nvPr userDrawn="1"/>
        </p:nvPicPr>
        <p:blipFill rotWithShape="1">
          <a:blip r:embed="rId16" cstate="print">
            <a:extLst>
              <a:ext uri="{28A0092B-C50C-407E-A947-70E740481C1C}">
                <a14:useLocalDpi xmlns:a14="http://schemas.microsoft.com/office/drawing/2010/main" val="0"/>
              </a:ext>
            </a:extLst>
          </a:blip>
          <a:srcRect b="17877"/>
          <a:stretch/>
        </p:blipFill>
        <p:spPr bwMode="auto">
          <a:xfrm>
            <a:off x="10066867" y="6153051"/>
            <a:ext cx="1524000" cy="535825"/>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C12DC229-88FD-4EDE-B934-A1E5F72B43BA}"/>
              </a:ext>
            </a:extLst>
          </p:cNvPr>
          <p:cNvSpPr/>
          <p:nvPr userDrawn="1"/>
        </p:nvSpPr>
        <p:spPr bwMode="auto">
          <a:xfrm>
            <a:off x="932688" y="725932"/>
            <a:ext cx="722376" cy="73152"/>
          </a:xfrm>
          <a:prstGeom prst="rect">
            <a:avLst/>
          </a:prstGeom>
          <a:solidFill>
            <a:srgbClr val="F7B041"/>
          </a:solidFill>
          <a:ln w="12700" cap="flat" cmpd="sng" algn="ctr">
            <a:solidFill>
              <a:srgbClr val="F7B04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30000"/>
              </a:spcBef>
              <a:spcAft>
                <a:spcPct val="0"/>
              </a:spcAft>
              <a:buClr>
                <a:srgbClr val="F7B041"/>
              </a:buClr>
              <a:buSzPct val="70000"/>
              <a:buFont typeface="Wingdings" pitchFamily="2" charset="2"/>
              <a:buNone/>
              <a:tabLst/>
            </a:pPr>
            <a:endParaRPr kumimoji="0" lang="en-US" sz="1100" b="0" i="0" u="none" strike="noStrike" cap="none" normalizeH="0" baseline="0" dirty="0">
              <a:ln>
                <a:noFill/>
              </a:ln>
              <a:solidFill>
                <a:schemeClr val="tx1"/>
              </a:solidFill>
              <a:effectLst/>
              <a:latin typeface="Arial" charset="0"/>
            </a:endParaRPr>
          </a:p>
        </p:txBody>
      </p:sp>
    </p:spTree>
    <p:extLst>
      <p:ext uri="{BB962C8B-B14F-4D97-AF65-F5344CB8AC3E}">
        <p14:creationId xmlns:p14="http://schemas.microsoft.com/office/powerpoint/2010/main" val="3382380407"/>
      </p:ext>
    </p:extLst>
  </p:cSld>
  <p:clrMap bg1="lt1" tx1="dk1" bg2="lt2" tx2="dk2" accent1="accent1" accent2="accent2" accent3="accent3" accent4="accent4" accent5="accent5" accent6="accent6" hlink="hlink" folHlink="folHlink"/>
  <p:sldLayoutIdLst>
    <p:sldLayoutId id="2147483661" r:id="rId1"/>
    <p:sldLayoutId id="2147483670" r:id="rId2"/>
    <p:sldLayoutId id="2147483662" r:id="rId3"/>
    <p:sldLayoutId id="2147483666" r:id="rId4"/>
    <p:sldLayoutId id="2147483672" r:id="rId5"/>
    <p:sldLayoutId id="2147483667" r:id="rId6"/>
    <p:sldLayoutId id="2147483673" r:id="rId7"/>
    <p:sldLayoutId id="2147483674" r:id="rId8"/>
    <p:sldLayoutId id="2147483677" r:id="rId9"/>
    <p:sldLayoutId id="2147483678" r:id="rId10"/>
    <p:sldLayoutId id="2147483676" r:id="rId11"/>
    <p:sldLayoutId id="2147483675" r:id="rId12"/>
    <p:sldLayoutId id="2147483663" r:id="rId13"/>
    <p:sldLayoutId id="2147483671" r:id="rId14"/>
  </p:sldLayoutIdLst>
  <p:transition spd="med">
    <p:fade/>
  </p:transition>
  <p:txStyles>
    <p:titleStyle>
      <a:lvl1pPr algn="l" rtl="0" eaLnBrk="1" fontAlgn="base" hangingPunct="1">
        <a:spcBef>
          <a:spcPct val="0"/>
        </a:spcBef>
        <a:spcAft>
          <a:spcPct val="0"/>
        </a:spcAft>
        <a:defRPr sz="21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p:titleStyle>
    <p:bodyStyle>
      <a:lvl1pPr marL="342900" indent="-342900" algn="l" rtl="0" eaLnBrk="1" fontAlgn="base" hangingPunct="1">
        <a:spcBef>
          <a:spcPct val="85000"/>
        </a:spcBef>
        <a:spcAft>
          <a:spcPct val="0"/>
        </a:spcAft>
        <a:buClr>
          <a:srgbClr val="F7B041"/>
        </a:buClr>
        <a:buSzPct val="70000"/>
        <a:buFont typeface="Wingdings" pitchFamily="2" charset="2"/>
        <a:buChar char="n"/>
        <a:defRPr sz="1800" b="1">
          <a:solidFill>
            <a:srgbClr val="666666"/>
          </a:solidFill>
          <a:latin typeface="+mn-lt"/>
          <a:ea typeface="+mn-ea"/>
          <a:cs typeface="+mn-cs"/>
        </a:defRPr>
      </a:lvl1pPr>
      <a:lvl2pPr marL="792163" indent="-269875" algn="l" rtl="0" eaLnBrk="1" fontAlgn="base" hangingPunct="1">
        <a:spcBef>
          <a:spcPct val="15000"/>
        </a:spcBef>
        <a:spcAft>
          <a:spcPct val="0"/>
        </a:spcAft>
        <a:buClr>
          <a:srgbClr val="969696"/>
        </a:buClr>
        <a:buFont typeface="Symbol" pitchFamily="18" charset="2"/>
        <a:buChar char="-"/>
        <a:defRPr sz="1600">
          <a:solidFill>
            <a:srgbClr val="666666"/>
          </a:solidFill>
          <a:latin typeface="+mn-lt"/>
        </a:defRPr>
      </a:lvl2pPr>
      <a:lvl3pPr marL="1200150" indent="-228600" algn="l" rtl="0" eaLnBrk="1" fontAlgn="base" hangingPunct="1">
        <a:spcBef>
          <a:spcPct val="5000"/>
        </a:spcBef>
        <a:spcAft>
          <a:spcPct val="0"/>
        </a:spcAft>
        <a:buClr>
          <a:srgbClr val="969696"/>
        </a:buClr>
        <a:buSzPct val="85000"/>
        <a:buFont typeface="Symbol" pitchFamily="18" charset="2"/>
        <a:buChar char="·"/>
        <a:defRPr sz="1600" i="1">
          <a:solidFill>
            <a:srgbClr val="666666"/>
          </a:solidFill>
          <a:latin typeface="+mn-lt"/>
        </a:defRPr>
      </a:lvl3pPr>
      <a:lvl4pPr marL="1608138"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4pPr>
      <a:lvl5pPr marL="20161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5pPr>
      <a:lvl6pPr marL="24733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6pPr>
      <a:lvl7pPr marL="29305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7pPr>
      <a:lvl8pPr marL="33877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8pPr>
      <a:lvl9pPr marL="38449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hyperlink" Target="file:///\\rdutrfs01.tigerrisk.local\R_Drive\01_REFERENCES\SQLSCRIPT\Profling_Script_2021_Projec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ubtitle 2">
            <a:extLst>
              <a:ext uri="{FF2B5EF4-FFF2-40B4-BE49-F238E27FC236}">
                <a16:creationId xmlns:a16="http://schemas.microsoft.com/office/drawing/2014/main" id="{F32B7215-CA6E-4FD7-85E0-86BE4C45B64B}"/>
              </a:ext>
            </a:extLst>
          </p:cNvPr>
          <p:cNvSpPr txBox="1">
            <a:spLocks/>
          </p:cNvSpPr>
          <p:nvPr/>
        </p:nvSpPr>
        <p:spPr bwMode="auto">
          <a:xfrm>
            <a:off x="7212966" y="3616917"/>
            <a:ext cx="5098481" cy="4032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normAutofit/>
          </a:bodyPr>
          <a:lstStyle>
            <a:lvl1pPr marL="0" indent="0" algn="ctr" rtl="0" eaLnBrk="1" fontAlgn="base" hangingPunct="1">
              <a:spcBef>
                <a:spcPct val="20000"/>
              </a:spcBef>
              <a:spcAft>
                <a:spcPct val="0"/>
              </a:spcAft>
              <a:buClr>
                <a:srgbClr val="F7B041"/>
              </a:buClr>
              <a:buSzPct val="70000"/>
              <a:buFont typeface="Wingdings" pitchFamily="2" charset="2"/>
              <a:buNone/>
              <a:defRPr sz="2200" b="0">
                <a:solidFill>
                  <a:srgbClr val="666666"/>
                </a:solidFill>
                <a:latin typeface="+mn-lt"/>
                <a:ea typeface="+mn-ea"/>
                <a:cs typeface="+mn-cs"/>
              </a:defRPr>
            </a:lvl1pPr>
            <a:lvl2pPr marL="792163" indent="-269875" algn="l" rtl="0" eaLnBrk="1" fontAlgn="base" hangingPunct="1">
              <a:spcBef>
                <a:spcPct val="15000"/>
              </a:spcBef>
              <a:spcAft>
                <a:spcPct val="0"/>
              </a:spcAft>
              <a:buClr>
                <a:srgbClr val="969696"/>
              </a:buClr>
              <a:buFont typeface="Symbol" pitchFamily="18" charset="2"/>
              <a:buChar char="-"/>
              <a:defRPr sz="1600">
                <a:solidFill>
                  <a:srgbClr val="666666"/>
                </a:solidFill>
                <a:latin typeface="+mn-lt"/>
              </a:defRPr>
            </a:lvl2pPr>
            <a:lvl3pPr marL="1200150" indent="-228600" algn="l" rtl="0" eaLnBrk="1" fontAlgn="base" hangingPunct="1">
              <a:spcBef>
                <a:spcPct val="5000"/>
              </a:spcBef>
              <a:spcAft>
                <a:spcPct val="0"/>
              </a:spcAft>
              <a:buClr>
                <a:srgbClr val="969696"/>
              </a:buClr>
              <a:buSzPct val="85000"/>
              <a:buFont typeface="Symbol" pitchFamily="18" charset="2"/>
              <a:buChar char="·"/>
              <a:defRPr sz="1600" i="1">
                <a:solidFill>
                  <a:srgbClr val="666666"/>
                </a:solidFill>
                <a:latin typeface="+mn-lt"/>
              </a:defRPr>
            </a:lvl3pPr>
            <a:lvl4pPr marL="1608138"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4pPr>
            <a:lvl5pPr marL="20161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5pPr>
            <a:lvl6pPr marL="24733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6pPr>
            <a:lvl7pPr marL="29305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7pPr>
            <a:lvl8pPr marL="33877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8pPr>
            <a:lvl9pPr marL="3844925" indent="-228600" algn="l" rtl="0" eaLnBrk="1" fontAlgn="base" hangingPunct="1">
              <a:spcBef>
                <a:spcPct val="5000"/>
              </a:spcBef>
              <a:spcAft>
                <a:spcPct val="0"/>
              </a:spcAft>
              <a:buClr>
                <a:srgbClr val="969696"/>
              </a:buClr>
              <a:buFont typeface="Symbol" pitchFamily="18" charset="2"/>
              <a:buChar char="-"/>
              <a:defRPr sz="1600" i="1">
                <a:solidFill>
                  <a:srgbClr val="666666"/>
                </a:solidFill>
                <a:latin typeface="+mn-lt"/>
              </a:defRPr>
            </a:lvl9pPr>
          </a:lstStyle>
          <a:p>
            <a:r>
              <a:rPr lang="en-US" sz="1600" kern="0" dirty="0">
                <a:solidFill>
                  <a:srgbClr val="F7B041"/>
                </a:solidFill>
              </a:rPr>
              <a:t>DATE</a:t>
            </a:r>
          </a:p>
        </p:txBody>
      </p:sp>
      <p:sp>
        <p:nvSpPr>
          <p:cNvPr id="31" name="Title 1">
            <a:extLst>
              <a:ext uri="{FF2B5EF4-FFF2-40B4-BE49-F238E27FC236}">
                <a16:creationId xmlns:a16="http://schemas.microsoft.com/office/drawing/2014/main" id="{3D4A9685-7243-4DF2-9FBF-F7D8350D37C5}"/>
              </a:ext>
            </a:extLst>
          </p:cNvPr>
          <p:cNvSpPr>
            <a:spLocks noGrp="1"/>
          </p:cNvSpPr>
          <p:nvPr>
            <p:ph type="ctrTitle"/>
          </p:nvPr>
        </p:nvSpPr>
        <p:spPr>
          <a:xfrm>
            <a:off x="7212966" y="2824944"/>
            <a:ext cx="5098481" cy="424732"/>
          </a:xfrm>
        </p:spPr>
        <p:txBody>
          <a:bodyPr/>
          <a:lstStyle/>
          <a:p>
            <a:pPr>
              <a:lnSpc>
                <a:spcPct val="90000"/>
              </a:lnSpc>
            </a:pPr>
            <a:r>
              <a:rPr lang="en-US" sz="2400" dirty="0"/>
              <a:t>Validating Model Results</a:t>
            </a:r>
            <a:endParaRPr lang="en-US" sz="1900" dirty="0"/>
          </a:p>
        </p:txBody>
      </p:sp>
      <p:sp>
        <p:nvSpPr>
          <p:cNvPr id="33" name="Title 1">
            <a:extLst>
              <a:ext uri="{FF2B5EF4-FFF2-40B4-BE49-F238E27FC236}">
                <a16:creationId xmlns:a16="http://schemas.microsoft.com/office/drawing/2014/main" id="{7AE611EF-E34A-40D6-8AB5-E139ECC42269}"/>
              </a:ext>
            </a:extLst>
          </p:cNvPr>
          <p:cNvSpPr txBox="1">
            <a:spLocks/>
          </p:cNvSpPr>
          <p:nvPr/>
        </p:nvSpPr>
        <p:spPr bwMode="auto">
          <a:xfrm>
            <a:off x="7212966" y="2532336"/>
            <a:ext cx="5098481" cy="323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buClrTx/>
              <a:buSzTx/>
              <a:buFontTx/>
            </a:pPr>
            <a:r>
              <a:rPr lang="en-US" sz="1500" kern="0" dirty="0">
                <a:solidFill>
                  <a:srgbClr val="F7B041"/>
                </a:solidFill>
              </a:rPr>
              <a:t>TIGERRISK PARTNERS</a:t>
            </a:r>
          </a:p>
        </p:txBody>
      </p:sp>
    </p:spTree>
    <p:extLst>
      <p:ext uri="{BB962C8B-B14F-4D97-AF65-F5344CB8AC3E}">
        <p14:creationId xmlns:p14="http://schemas.microsoft.com/office/powerpoint/2010/main" val="2715627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1">
            <a:extLst>
              <a:ext uri="{FF2B5EF4-FFF2-40B4-BE49-F238E27FC236}">
                <a16:creationId xmlns:a16="http://schemas.microsoft.com/office/drawing/2014/main" id="{2E4355FE-4EE1-4E63-866C-7BA194853DB9}"/>
              </a:ext>
            </a:extLst>
          </p:cNvPr>
          <p:cNvSpPr txBox="1">
            <a:spLocks/>
          </p:cNvSpPr>
          <p:nvPr/>
        </p:nvSpPr>
        <p:spPr bwMode="auto">
          <a:xfrm>
            <a:off x="10658855" y="-82358"/>
            <a:ext cx="1400770"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r">
              <a:buClrTx/>
              <a:buSzTx/>
              <a:buFontTx/>
            </a:pPr>
            <a:r>
              <a:rPr lang="en-US" sz="5500" kern="0" dirty="0">
                <a:latin typeface="Arial" panose="020B0604020202020204" pitchFamily="34" charset="0"/>
                <a:cs typeface="Arial" panose="020B0604020202020204" pitchFamily="34" charset="0"/>
              </a:rPr>
              <a:t>03</a:t>
            </a:r>
            <a:r>
              <a:rPr lang="en-US" sz="5500" kern="0" dirty="0">
                <a:solidFill>
                  <a:srgbClr val="F7B041"/>
                </a:solidFill>
                <a:latin typeface="Arial" panose="020B0604020202020204" pitchFamily="34" charset="0"/>
                <a:cs typeface="Arial" panose="020B0604020202020204" pitchFamily="34" charset="0"/>
              </a:rPr>
              <a:t>.</a:t>
            </a:r>
            <a:endParaRPr lang="en-US" sz="5500" kern="0" dirty="0">
              <a:solidFill>
                <a:srgbClr val="F7B041"/>
              </a:solidFill>
            </a:endParaRPr>
          </a:p>
        </p:txBody>
      </p:sp>
      <p:sp>
        <p:nvSpPr>
          <p:cNvPr id="4" name="Title 3">
            <a:extLst>
              <a:ext uri="{FF2B5EF4-FFF2-40B4-BE49-F238E27FC236}">
                <a16:creationId xmlns:a16="http://schemas.microsoft.com/office/drawing/2014/main" id="{B03B704C-2B80-4B37-B6C2-D79EFF970C3F}"/>
              </a:ext>
            </a:extLst>
          </p:cNvPr>
          <p:cNvSpPr>
            <a:spLocks noGrp="1"/>
          </p:cNvSpPr>
          <p:nvPr>
            <p:ph type="title"/>
          </p:nvPr>
        </p:nvSpPr>
        <p:spPr/>
        <p:txBody>
          <a:bodyPr/>
          <a:lstStyle/>
          <a:p>
            <a:r>
              <a:rPr lang="en-US" dirty="0"/>
              <a:t>Standard Profiling Table</a:t>
            </a:r>
          </a:p>
        </p:txBody>
      </p:sp>
      <p:sp>
        <p:nvSpPr>
          <p:cNvPr id="2" name="Rectangle 1">
            <a:extLst>
              <a:ext uri="{FF2B5EF4-FFF2-40B4-BE49-F238E27FC236}">
                <a16:creationId xmlns:a16="http://schemas.microsoft.com/office/drawing/2014/main" id="{3DB299AB-CED8-42D3-9C0C-C28179D7A4D2}"/>
              </a:ext>
            </a:extLst>
          </p:cNvPr>
          <p:cNvSpPr/>
          <p:nvPr/>
        </p:nvSpPr>
        <p:spPr>
          <a:xfrm>
            <a:off x="1072798" y="2967335"/>
            <a:ext cx="10046404" cy="923330"/>
          </a:xfrm>
          <a:prstGeom prst="rect">
            <a:avLst/>
          </a:prstGeom>
          <a:noFill/>
        </p:spPr>
        <p:txBody>
          <a:bodyPr wrap="squar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DEMONSTRATION</a:t>
            </a:r>
          </a:p>
        </p:txBody>
      </p:sp>
    </p:spTree>
    <p:extLst>
      <p:ext uri="{BB962C8B-B14F-4D97-AF65-F5344CB8AC3E}">
        <p14:creationId xmlns:p14="http://schemas.microsoft.com/office/powerpoint/2010/main" val="4062633358"/>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F40B462-2018-45FC-A825-092D1570CD10}"/>
              </a:ext>
            </a:extLst>
          </p:cNvPr>
          <p:cNvPicPr>
            <a:picLocks noChangeAspect="1"/>
          </p:cNvPicPr>
          <p:nvPr/>
        </p:nvPicPr>
        <p:blipFill rotWithShape="1">
          <a:blip r:embed="rId2"/>
          <a:srcRect l="1875" t="1670" r="1095"/>
          <a:stretch/>
        </p:blipFill>
        <p:spPr>
          <a:xfrm>
            <a:off x="0" y="-1"/>
            <a:ext cx="12192000" cy="6861973"/>
          </a:xfrm>
          <a:prstGeom prst="rect">
            <a:avLst/>
          </a:prstGeom>
        </p:spPr>
      </p:pic>
      <p:sp>
        <p:nvSpPr>
          <p:cNvPr id="22" name="Title 1">
            <a:extLst>
              <a:ext uri="{FF2B5EF4-FFF2-40B4-BE49-F238E27FC236}">
                <a16:creationId xmlns:a16="http://schemas.microsoft.com/office/drawing/2014/main" id="{4159E934-B060-4F12-9C17-0006664F63DC}"/>
              </a:ext>
            </a:extLst>
          </p:cNvPr>
          <p:cNvSpPr txBox="1">
            <a:spLocks/>
          </p:cNvSpPr>
          <p:nvPr/>
        </p:nvSpPr>
        <p:spPr bwMode="auto">
          <a:xfrm>
            <a:off x="4169306" y="4613738"/>
            <a:ext cx="560656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l">
              <a:buClrTx/>
              <a:buSzTx/>
              <a:buFontTx/>
            </a:pPr>
            <a:r>
              <a:rPr lang="en-US" sz="1400" kern="0" dirty="0">
                <a:solidFill>
                  <a:srgbClr val="F7B041"/>
                </a:solidFill>
              </a:rPr>
              <a:t>TIGERRISK PARTNERS</a:t>
            </a:r>
            <a:br>
              <a:rPr lang="en-US" kern="0" dirty="0"/>
            </a:br>
            <a:r>
              <a:rPr lang="en-US" kern="0" dirty="0">
                <a:solidFill>
                  <a:schemeClr val="bg1"/>
                </a:solidFill>
              </a:rPr>
              <a:t>Basic Process</a:t>
            </a:r>
            <a:endParaRPr lang="en-US" sz="2400" kern="0" dirty="0">
              <a:solidFill>
                <a:srgbClr val="F7B041"/>
              </a:solidFill>
            </a:endParaRPr>
          </a:p>
        </p:txBody>
      </p:sp>
      <p:sp>
        <p:nvSpPr>
          <p:cNvPr id="23" name="Title 1">
            <a:extLst>
              <a:ext uri="{FF2B5EF4-FFF2-40B4-BE49-F238E27FC236}">
                <a16:creationId xmlns:a16="http://schemas.microsoft.com/office/drawing/2014/main" id="{E743AF39-B022-4A40-8F80-0311AB25CCC0}"/>
              </a:ext>
            </a:extLst>
          </p:cNvPr>
          <p:cNvSpPr txBox="1">
            <a:spLocks/>
          </p:cNvSpPr>
          <p:nvPr/>
        </p:nvSpPr>
        <p:spPr bwMode="auto">
          <a:xfrm>
            <a:off x="2695529" y="4363622"/>
            <a:ext cx="140077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l">
              <a:buClrTx/>
              <a:buSzTx/>
              <a:buFontTx/>
            </a:pPr>
            <a:r>
              <a:rPr lang="en-US" sz="6600" kern="0" dirty="0">
                <a:solidFill>
                  <a:srgbClr val="F7B041"/>
                </a:solidFill>
                <a:latin typeface="Arial" panose="020B0604020202020204" pitchFamily="34" charset="0"/>
                <a:cs typeface="Arial" panose="020B0604020202020204" pitchFamily="34" charset="0"/>
              </a:rPr>
              <a:t>04</a:t>
            </a:r>
            <a:r>
              <a:rPr lang="en-US" sz="6600" kern="0" dirty="0">
                <a:solidFill>
                  <a:schemeClr val="bg1"/>
                </a:solidFill>
                <a:latin typeface="Arial" panose="020B0604020202020204" pitchFamily="34" charset="0"/>
                <a:cs typeface="Arial" panose="020B0604020202020204" pitchFamily="34" charset="0"/>
              </a:rPr>
              <a:t>.</a:t>
            </a:r>
            <a:endParaRPr lang="en-US" sz="6600" kern="0" dirty="0">
              <a:solidFill>
                <a:schemeClr val="bg1"/>
              </a:solidFill>
            </a:endParaRPr>
          </a:p>
        </p:txBody>
      </p:sp>
    </p:spTree>
    <p:extLst>
      <p:ext uri="{BB962C8B-B14F-4D97-AF65-F5344CB8AC3E}">
        <p14:creationId xmlns:p14="http://schemas.microsoft.com/office/powerpoint/2010/main" val="1295499504"/>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1">
            <a:extLst>
              <a:ext uri="{FF2B5EF4-FFF2-40B4-BE49-F238E27FC236}">
                <a16:creationId xmlns:a16="http://schemas.microsoft.com/office/drawing/2014/main" id="{2E4355FE-4EE1-4E63-866C-7BA194853DB9}"/>
              </a:ext>
            </a:extLst>
          </p:cNvPr>
          <p:cNvSpPr txBox="1">
            <a:spLocks/>
          </p:cNvSpPr>
          <p:nvPr/>
        </p:nvSpPr>
        <p:spPr bwMode="auto">
          <a:xfrm>
            <a:off x="10658855" y="-82358"/>
            <a:ext cx="1400770"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r">
              <a:buClrTx/>
              <a:buSzTx/>
              <a:buFontTx/>
            </a:pPr>
            <a:r>
              <a:rPr lang="en-US" sz="5500" kern="0" dirty="0">
                <a:latin typeface="Arial" panose="020B0604020202020204" pitchFamily="34" charset="0"/>
                <a:cs typeface="Arial" panose="020B0604020202020204" pitchFamily="34" charset="0"/>
              </a:rPr>
              <a:t>04</a:t>
            </a:r>
            <a:r>
              <a:rPr lang="en-US" sz="5500" kern="0" dirty="0">
                <a:solidFill>
                  <a:srgbClr val="F7B041"/>
                </a:solidFill>
                <a:latin typeface="Arial" panose="020B0604020202020204" pitchFamily="34" charset="0"/>
                <a:cs typeface="Arial" panose="020B0604020202020204" pitchFamily="34" charset="0"/>
              </a:rPr>
              <a:t>.</a:t>
            </a:r>
            <a:endParaRPr lang="en-US" sz="5500" kern="0" dirty="0">
              <a:solidFill>
                <a:srgbClr val="F7B041"/>
              </a:solidFill>
            </a:endParaRPr>
          </a:p>
        </p:txBody>
      </p:sp>
      <p:sp>
        <p:nvSpPr>
          <p:cNvPr id="4" name="Title 3">
            <a:extLst>
              <a:ext uri="{FF2B5EF4-FFF2-40B4-BE49-F238E27FC236}">
                <a16:creationId xmlns:a16="http://schemas.microsoft.com/office/drawing/2014/main" id="{B03B704C-2B80-4B37-B6C2-D79EFF970C3F}"/>
              </a:ext>
            </a:extLst>
          </p:cNvPr>
          <p:cNvSpPr>
            <a:spLocks noGrp="1"/>
          </p:cNvSpPr>
          <p:nvPr>
            <p:ph type="title"/>
          </p:nvPr>
        </p:nvSpPr>
        <p:spPr/>
        <p:txBody>
          <a:bodyPr/>
          <a:lstStyle/>
          <a:p>
            <a:r>
              <a:rPr lang="en-US" dirty="0"/>
              <a:t>Basic Investigation Process</a:t>
            </a:r>
          </a:p>
        </p:txBody>
      </p:sp>
      <p:sp>
        <p:nvSpPr>
          <p:cNvPr id="5" name="Content Placeholder 4">
            <a:extLst>
              <a:ext uri="{FF2B5EF4-FFF2-40B4-BE49-F238E27FC236}">
                <a16:creationId xmlns:a16="http://schemas.microsoft.com/office/drawing/2014/main" id="{C7EFED7A-8703-47DA-8BAE-4073B1FE980B}"/>
              </a:ext>
            </a:extLst>
          </p:cNvPr>
          <p:cNvSpPr>
            <a:spLocks noGrp="1"/>
          </p:cNvSpPr>
          <p:nvPr>
            <p:ph idx="1"/>
          </p:nvPr>
        </p:nvSpPr>
        <p:spPr/>
        <p:txBody>
          <a:bodyPr/>
          <a:lstStyle/>
          <a:p>
            <a:pPr>
              <a:buFont typeface="+mj-lt"/>
              <a:buAutoNum type="arabicPeriod"/>
            </a:pPr>
            <a:r>
              <a:rPr lang="en-US" dirty="0"/>
              <a:t>Did everything import correctly?</a:t>
            </a:r>
          </a:p>
          <a:p>
            <a:pPr lvl="1">
              <a:buFont typeface="+mj-lt"/>
              <a:buAutoNum type="arabicPeriod"/>
            </a:pPr>
            <a:r>
              <a:rPr lang="en-US" dirty="0"/>
              <a:t>Check import logs and query the database to make sure TIV/Location counts match your control totals</a:t>
            </a:r>
          </a:p>
          <a:p>
            <a:pPr>
              <a:buFont typeface="+mj-lt"/>
              <a:buAutoNum type="arabicPeriod"/>
            </a:pPr>
            <a:r>
              <a:rPr lang="en-US" dirty="0"/>
              <a:t>What peril/portfolio is driving the change</a:t>
            </a:r>
          </a:p>
          <a:p>
            <a:pPr lvl="1">
              <a:buFont typeface="+mj-lt"/>
              <a:buAutoNum type="arabicPeriod"/>
            </a:pPr>
            <a:r>
              <a:rPr lang="en-US" dirty="0"/>
              <a:t>You can use TigerEye results to compare regional and LOB results to the prior year to identify what may be driving the change</a:t>
            </a:r>
          </a:p>
          <a:p>
            <a:pPr>
              <a:buFont typeface="+mj-lt"/>
              <a:buAutoNum type="arabicPeriod"/>
            </a:pPr>
            <a:r>
              <a:rPr lang="en-US" dirty="0"/>
              <a:t>Do these regional changes match the exposure changes for the book?</a:t>
            </a:r>
          </a:p>
          <a:p>
            <a:pPr lvl="1">
              <a:buFont typeface="+mj-lt"/>
              <a:buAutoNum type="arabicPeriod"/>
            </a:pPr>
            <a:r>
              <a:rPr lang="en-US" dirty="0"/>
              <a:t>Start with your reported control totals</a:t>
            </a:r>
          </a:p>
          <a:p>
            <a:pPr lvl="2">
              <a:buFont typeface="+mj-lt"/>
              <a:buAutoNum type="arabicPeriod"/>
            </a:pPr>
            <a:r>
              <a:rPr lang="en-US" dirty="0"/>
              <a:t>Does TIV change match changes you are seeing to the results</a:t>
            </a:r>
          </a:p>
          <a:p>
            <a:pPr lvl="1">
              <a:buFont typeface="+mj-lt"/>
              <a:buAutoNum type="arabicPeriod"/>
            </a:pPr>
            <a:r>
              <a:rPr lang="en-US" dirty="0"/>
              <a:t>If you are seeing large differences between AAL/TIV changes, its time to dig</a:t>
            </a:r>
          </a:p>
          <a:p>
            <a:pPr lvl="2">
              <a:buFont typeface="+mj-lt"/>
              <a:buAutoNum type="arabicPeriod"/>
            </a:pPr>
            <a:r>
              <a:rPr lang="en-US" dirty="0"/>
              <a:t>Either using TigerEye or your profiling table, is there a particular state driving changes</a:t>
            </a:r>
          </a:p>
          <a:p>
            <a:pPr lvl="2">
              <a:buFont typeface="+mj-lt"/>
              <a:buAutoNum type="arabicPeriod"/>
            </a:pPr>
            <a:r>
              <a:rPr lang="en-US" dirty="0"/>
              <a:t>If you identified the state, is there a particularly county that is driving that</a:t>
            </a:r>
          </a:p>
          <a:p>
            <a:pPr lvl="2">
              <a:buFont typeface="+mj-lt"/>
              <a:buAutoNum type="arabicPeriod"/>
            </a:pPr>
            <a:r>
              <a:rPr lang="en-US" dirty="0"/>
              <a:t>Assuming you get all the way down to individual policies, did something change to these risks that is causing a large loss change</a:t>
            </a:r>
          </a:p>
        </p:txBody>
      </p:sp>
    </p:spTree>
    <p:extLst>
      <p:ext uri="{BB962C8B-B14F-4D97-AF65-F5344CB8AC3E}">
        <p14:creationId xmlns:p14="http://schemas.microsoft.com/office/powerpoint/2010/main" val="1074280279"/>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0D408-FA86-4F1B-8BA4-6DE00E87904E}"/>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477E680A-7A49-4F6C-BBE5-F0437BDD3CF8}"/>
              </a:ext>
            </a:extLst>
          </p:cNvPr>
          <p:cNvSpPr>
            <a:spLocks noGrp="1"/>
          </p:cNvSpPr>
          <p:nvPr>
            <p:ph idx="1"/>
          </p:nvPr>
        </p:nvSpPr>
        <p:spPr/>
        <p:txBody>
          <a:bodyPr/>
          <a:lstStyle/>
          <a:p>
            <a:r>
              <a:rPr lang="en-US" dirty="0"/>
              <a:t>We want to validate our results so that we are confident in what we are presenting so we can give clients the best possible information</a:t>
            </a:r>
          </a:p>
          <a:p>
            <a:r>
              <a:rPr lang="en-US" dirty="0"/>
              <a:t>Using tools that are readily available like TigerEye, SQL and Excel you can start high level and get to very granular levels of detail to find out what is driving your change in loss</a:t>
            </a:r>
          </a:p>
          <a:p>
            <a:r>
              <a:rPr lang="en-US" dirty="0"/>
              <a:t>Even if everything checks out and there are no issues in the data, knowing these detailed loss changes for a portfolio will allow you to answer questions quickly and confidently</a:t>
            </a:r>
          </a:p>
        </p:txBody>
      </p:sp>
    </p:spTree>
    <p:extLst>
      <p:ext uri="{BB962C8B-B14F-4D97-AF65-F5344CB8AC3E}">
        <p14:creationId xmlns:p14="http://schemas.microsoft.com/office/powerpoint/2010/main" val="2539549347"/>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rgbClr val="828282"/>
        </a:solidFill>
        <a:effectLst/>
      </p:bgPr>
    </p:bg>
    <p:spTree>
      <p:nvGrpSpPr>
        <p:cNvPr id="1" name=""/>
        <p:cNvGrpSpPr/>
        <p:nvPr/>
      </p:nvGrpSpPr>
      <p:grpSpPr>
        <a:xfrm>
          <a:off x="0" y="0"/>
          <a:ext cx="0" cy="0"/>
          <a:chOff x="0" y="0"/>
          <a:chExt cx="0" cy="0"/>
        </a:xfrm>
      </p:grpSpPr>
      <p:pic>
        <p:nvPicPr>
          <p:cNvPr id="117" name="Picture 116">
            <a:extLst>
              <a:ext uri="{FF2B5EF4-FFF2-40B4-BE49-F238E27FC236}">
                <a16:creationId xmlns:a16="http://schemas.microsoft.com/office/drawing/2014/main" id="{40138165-5579-4269-B9D8-A735934057DE}"/>
              </a:ext>
            </a:extLst>
          </p:cNvPr>
          <p:cNvPicPr>
            <a:picLocks noChangeAspect="1"/>
          </p:cNvPicPr>
          <p:nvPr/>
        </p:nvPicPr>
        <p:blipFill>
          <a:blip r:embed="rId2"/>
          <a:stretch>
            <a:fillRect/>
          </a:stretch>
        </p:blipFill>
        <p:spPr>
          <a:xfrm>
            <a:off x="2960" y="0"/>
            <a:ext cx="12186080" cy="6858000"/>
          </a:xfrm>
          <a:prstGeom prst="rect">
            <a:avLst/>
          </a:prstGeom>
        </p:spPr>
      </p:pic>
    </p:spTree>
    <p:extLst>
      <p:ext uri="{BB962C8B-B14F-4D97-AF65-F5344CB8AC3E}">
        <p14:creationId xmlns:p14="http://schemas.microsoft.com/office/powerpoint/2010/main" val="3184529581"/>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79150-D5F9-4562-8142-00D4ACA88957}"/>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735AD3AD-40EB-4AFF-BB70-2666D17E7F24}"/>
              </a:ext>
            </a:extLst>
          </p:cNvPr>
          <p:cNvSpPr>
            <a:spLocks noGrp="1"/>
          </p:cNvSpPr>
          <p:nvPr>
            <p:ph idx="1"/>
          </p:nvPr>
        </p:nvSpPr>
        <p:spPr/>
        <p:txBody>
          <a:bodyPr/>
          <a:lstStyle/>
          <a:p>
            <a:r>
              <a:rPr lang="en-US" dirty="0"/>
              <a:t>The goal of this training is to;</a:t>
            </a:r>
          </a:p>
          <a:p>
            <a:pPr lvl="1"/>
            <a:r>
              <a:rPr lang="en-US" dirty="0"/>
              <a:t>Explain why we need to validate our model results</a:t>
            </a:r>
          </a:p>
          <a:p>
            <a:pPr lvl="1"/>
            <a:r>
              <a:rPr lang="en-US" dirty="0"/>
              <a:t>Introduce some basic starting points for validation</a:t>
            </a:r>
          </a:p>
          <a:p>
            <a:pPr lvl="1"/>
            <a:r>
              <a:rPr lang="en-US" dirty="0"/>
              <a:t>How to use the standard profiling tables for validation</a:t>
            </a:r>
          </a:p>
        </p:txBody>
      </p:sp>
    </p:spTree>
    <p:extLst>
      <p:ext uri="{BB962C8B-B14F-4D97-AF65-F5344CB8AC3E}">
        <p14:creationId xmlns:p14="http://schemas.microsoft.com/office/powerpoint/2010/main" val="493734317"/>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E325A09-C9E7-4B21-905B-DFAF941660A1}"/>
              </a:ext>
            </a:extLst>
          </p:cNvPr>
          <p:cNvPicPr>
            <a:picLocks noChangeAspect="1"/>
          </p:cNvPicPr>
          <p:nvPr/>
        </p:nvPicPr>
        <p:blipFill rotWithShape="1">
          <a:blip r:embed="rId2"/>
          <a:srcRect l="1875" t="1670" r="1095"/>
          <a:stretch/>
        </p:blipFill>
        <p:spPr>
          <a:xfrm>
            <a:off x="0" y="-1"/>
            <a:ext cx="12192000" cy="6861973"/>
          </a:xfrm>
          <a:prstGeom prst="rect">
            <a:avLst/>
          </a:prstGeom>
        </p:spPr>
      </p:pic>
      <p:sp>
        <p:nvSpPr>
          <p:cNvPr id="22" name="Title 1">
            <a:extLst>
              <a:ext uri="{FF2B5EF4-FFF2-40B4-BE49-F238E27FC236}">
                <a16:creationId xmlns:a16="http://schemas.microsoft.com/office/drawing/2014/main" id="{4159E934-B060-4F12-9C17-0006664F63DC}"/>
              </a:ext>
            </a:extLst>
          </p:cNvPr>
          <p:cNvSpPr txBox="1">
            <a:spLocks/>
          </p:cNvSpPr>
          <p:nvPr/>
        </p:nvSpPr>
        <p:spPr bwMode="auto">
          <a:xfrm>
            <a:off x="4635892" y="4613738"/>
            <a:ext cx="4647994"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l">
              <a:buClrTx/>
              <a:buSzTx/>
              <a:buFontTx/>
            </a:pPr>
            <a:r>
              <a:rPr lang="en-US" sz="1400" kern="0" dirty="0">
                <a:solidFill>
                  <a:srgbClr val="F7B041"/>
                </a:solidFill>
              </a:rPr>
              <a:t>TIGERRISK PARTNERS</a:t>
            </a:r>
            <a:br>
              <a:rPr lang="en-US" kern="0" dirty="0"/>
            </a:br>
            <a:r>
              <a:rPr lang="en-US" kern="0" dirty="0">
                <a:solidFill>
                  <a:schemeClr val="bg1"/>
                </a:solidFill>
              </a:rPr>
              <a:t>Why do we validate results?</a:t>
            </a:r>
            <a:endParaRPr lang="en-US" sz="2400" kern="0" dirty="0">
              <a:solidFill>
                <a:srgbClr val="F7B041"/>
              </a:solidFill>
            </a:endParaRPr>
          </a:p>
        </p:txBody>
      </p:sp>
      <p:sp>
        <p:nvSpPr>
          <p:cNvPr id="23" name="Title 1">
            <a:extLst>
              <a:ext uri="{FF2B5EF4-FFF2-40B4-BE49-F238E27FC236}">
                <a16:creationId xmlns:a16="http://schemas.microsoft.com/office/drawing/2014/main" id="{E743AF39-B022-4A40-8F80-0311AB25CCC0}"/>
              </a:ext>
            </a:extLst>
          </p:cNvPr>
          <p:cNvSpPr txBox="1">
            <a:spLocks/>
          </p:cNvSpPr>
          <p:nvPr/>
        </p:nvSpPr>
        <p:spPr bwMode="auto">
          <a:xfrm>
            <a:off x="3162114" y="4363622"/>
            <a:ext cx="140077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l">
              <a:buClrTx/>
              <a:buSzTx/>
              <a:buFontTx/>
            </a:pPr>
            <a:r>
              <a:rPr lang="en-US" sz="6600" kern="0" dirty="0">
                <a:solidFill>
                  <a:srgbClr val="F7B041"/>
                </a:solidFill>
                <a:latin typeface="Arial" panose="020B0604020202020204" pitchFamily="34" charset="0"/>
                <a:cs typeface="Arial" panose="020B0604020202020204" pitchFamily="34" charset="0"/>
              </a:rPr>
              <a:t>01</a:t>
            </a:r>
            <a:r>
              <a:rPr lang="en-US" sz="6600" kern="0" dirty="0">
                <a:solidFill>
                  <a:schemeClr val="bg1"/>
                </a:solidFill>
                <a:latin typeface="Arial" panose="020B0604020202020204" pitchFamily="34" charset="0"/>
                <a:cs typeface="Arial" panose="020B0604020202020204" pitchFamily="34" charset="0"/>
              </a:rPr>
              <a:t>.</a:t>
            </a:r>
            <a:endParaRPr lang="en-US" sz="6600" kern="0" dirty="0">
              <a:solidFill>
                <a:schemeClr val="bg1"/>
              </a:solidFill>
            </a:endParaRPr>
          </a:p>
        </p:txBody>
      </p:sp>
    </p:spTree>
    <p:extLst>
      <p:ext uri="{BB962C8B-B14F-4D97-AF65-F5344CB8AC3E}">
        <p14:creationId xmlns:p14="http://schemas.microsoft.com/office/powerpoint/2010/main" val="2892931453"/>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1">
            <a:extLst>
              <a:ext uri="{FF2B5EF4-FFF2-40B4-BE49-F238E27FC236}">
                <a16:creationId xmlns:a16="http://schemas.microsoft.com/office/drawing/2014/main" id="{2E4355FE-4EE1-4E63-866C-7BA194853DB9}"/>
              </a:ext>
            </a:extLst>
          </p:cNvPr>
          <p:cNvSpPr txBox="1">
            <a:spLocks/>
          </p:cNvSpPr>
          <p:nvPr/>
        </p:nvSpPr>
        <p:spPr bwMode="auto">
          <a:xfrm>
            <a:off x="10658855" y="-82358"/>
            <a:ext cx="1400770"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r">
              <a:buClrTx/>
              <a:buSzTx/>
              <a:buFontTx/>
            </a:pPr>
            <a:r>
              <a:rPr lang="en-US" sz="5500" kern="0" dirty="0">
                <a:latin typeface="Arial" panose="020B0604020202020204" pitchFamily="34" charset="0"/>
                <a:cs typeface="Arial" panose="020B0604020202020204" pitchFamily="34" charset="0"/>
              </a:rPr>
              <a:t>01</a:t>
            </a:r>
            <a:r>
              <a:rPr lang="en-US" sz="5500" kern="0" dirty="0">
                <a:solidFill>
                  <a:srgbClr val="F7B041"/>
                </a:solidFill>
                <a:latin typeface="Arial" panose="020B0604020202020204" pitchFamily="34" charset="0"/>
                <a:cs typeface="Arial" panose="020B0604020202020204" pitchFamily="34" charset="0"/>
              </a:rPr>
              <a:t>.</a:t>
            </a:r>
            <a:endParaRPr lang="en-US" sz="5500" kern="0" dirty="0">
              <a:solidFill>
                <a:srgbClr val="F7B041"/>
              </a:solidFill>
            </a:endParaRPr>
          </a:p>
        </p:txBody>
      </p:sp>
      <p:sp>
        <p:nvSpPr>
          <p:cNvPr id="4" name="Title 3">
            <a:extLst>
              <a:ext uri="{FF2B5EF4-FFF2-40B4-BE49-F238E27FC236}">
                <a16:creationId xmlns:a16="http://schemas.microsoft.com/office/drawing/2014/main" id="{B03B704C-2B80-4B37-B6C2-D79EFF970C3F}"/>
              </a:ext>
            </a:extLst>
          </p:cNvPr>
          <p:cNvSpPr>
            <a:spLocks noGrp="1"/>
          </p:cNvSpPr>
          <p:nvPr>
            <p:ph type="title"/>
          </p:nvPr>
        </p:nvSpPr>
        <p:spPr/>
        <p:txBody>
          <a:bodyPr/>
          <a:lstStyle/>
          <a:p>
            <a:r>
              <a:rPr lang="en-US" dirty="0"/>
              <a:t>Why do we validate model results?</a:t>
            </a:r>
          </a:p>
        </p:txBody>
      </p:sp>
      <p:sp>
        <p:nvSpPr>
          <p:cNvPr id="5" name="Content Placeholder 4">
            <a:extLst>
              <a:ext uri="{FF2B5EF4-FFF2-40B4-BE49-F238E27FC236}">
                <a16:creationId xmlns:a16="http://schemas.microsoft.com/office/drawing/2014/main" id="{C7EFED7A-8703-47DA-8BAE-4073B1FE980B}"/>
              </a:ext>
            </a:extLst>
          </p:cNvPr>
          <p:cNvSpPr>
            <a:spLocks noGrp="1"/>
          </p:cNvSpPr>
          <p:nvPr>
            <p:ph idx="1"/>
          </p:nvPr>
        </p:nvSpPr>
        <p:spPr/>
        <p:txBody>
          <a:bodyPr/>
          <a:lstStyle/>
          <a:p>
            <a:r>
              <a:rPr lang="en-US" dirty="0"/>
              <a:t>When we send results to a client or to reinsurers, we are saying that we are confident in the results that are being presented</a:t>
            </a:r>
          </a:p>
          <a:p>
            <a:r>
              <a:rPr lang="en-US" dirty="0"/>
              <a:t>Part of this is making sure we do our due diligence when it comes to identifying loss changes and potential errors in the data</a:t>
            </a:r>
          </a:p>
          <a:p>
            <a:r>
              <a:rPr lang="en-US" dirty="0"/>
              <a:t>Errors can happen in many ways, either by changing/bad client data or model software errors or potentially user error</a:t>
            </a:r>
          </a:p>
          <a:p>
            <a:r>
              <a:rPr lang="en-US" dirty="0"/>
              <a:t>Knowing what caused these errors and how to fix them will allow you to be sure that the information you have presented to others is correct</a:t>
            </a:r>
          </a:p>
          <a:p>
            <a:r>
              <a:rPr lang="en-US" dirty="0"/>
              <a:t>We need to validate our results </a:t>
            </a:r>
            <a:r>
              <a:rPr lang="en-US" dirty="0">
                <a:solidFill>
                  <a:srgbClr val="FF0000"/>
                </a:solidFill>
              </a:rPr>
              <a:t>EVERY TIME </a:t>
            </a:r>
            <a:r>
              <a:rPr lang="en-US" dirty="0"/>
              <a:t>before sending results to brokers/clients and this needs to be peer reviewed by someone else on the team</a:t>
            </a:r>
          </a:p>
          <a:p>
            <a:endParaRPr lang="en-US" dirty="0"/>
          </a:p>
        </p:txBody>
      </p:sp>
    </p:spTree>
    <p:extLst>
      <p:ext uri="{BB962C8B-B14F-4D97-AF65-F5344CB8AC3E}">
        <p14:creationId xmlns:p14="http://schemas.microsoft.com/office/powerpoint/2010/main" val="1844586292"/>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1">
            <a:extLst>
              <a:ext uri="{FF2B5EF4-FFF2-40B4-BE49-F238E27FC236}">
                <a16:creationId xmlns:a16="http://schemas.microsoft.com/office/drawing/2014/main" id="{2E4355FE-4EE1-4E63-866C-7BA194853DB9}"/>
              </a:ext>
            </a:extLst>
          </p:cNvPr>
          <p:cNvSpPr txBox="1">
            <a:spLocks/>
          </p:cNvSpPr>
          <p:nvPr/>
        </p:nvSpPr>
        <p:spPr bwMode="auto">
          <a:xfrm>
            <a:off x="10658855" y="-82358"/>
            <a:ext cx="1400770"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r">
              <a:buClrTx/>
              <a:buSzTx/>
              <a:buFontTx/>
            </a:pPr>
            <a:r>
              <a:rPr lang="en-US" sz="5500" kern="0" dirty="0">
                <a:latin typeface="Arial" panose="020B0604020202020204" pitchFamily="34" charset="0"/>
                <a:cs typeface="Arial" panose="020B0604020202020204" pitchFamily="34" charset="0"/>
              </a:rPr>
              <a:t>01</a:t>
            </a:r>
            <a:r>
              <a:rPr lang="en-US" sz="5500" kern="0" dirty="0">
                <a:solidFill>
                  <a:srgbClr val="F7B041"/>
                </a:solidFill>
                <a:latin typeface="Arial" panose="020B0604020202020204" pitchFamily="34" charset="0"/>
                <a:cs typeface="Arial" panose="020B0604020202020204" pitchFamily="34" charset="0"/>
              </a:rPr>
              <a:t>.</a:t>
            </a:r>
            <a:endParaRPr lang="en-US" sz="5500" kern="0" dirty="0">
              <a:solidFill>
                <a:srgbClr val="F7B041"/>
              </a:solidFill>
            </a:endParaRPr>
          </a:p>
        </p:txBody>
      </p:sp>
      <p:sp>
        <p:nvSpPr>
          <p:cNvPr id="4" name="Title 3">
            <a:extLst>
              <a:ext uri="{FF2B5EF4-FFF2-40B4-BE49-F238E27FC236}">
                <a16:creationId xmlns:a16="http://schemas.microsoft.com/office/drawing/2014/main" id="{B03B704C-2B80-4B37-B6C2-D79EFF970C3F}"/>
              </a:ext>
            </a:extLst>
          </p:cNvPr>
          <p:cNvSpPr>
            <a:spLocks noGrp="1"/>
          </p:cNvSpPr>
          <p:nvPr>
            <p:ph type="title"/>
          </p:nvPr>
        </p:nvSpPr>
        <p:spPr/>
        <p:txBody>
          <a:bodyPr/>
          <a:lstStyle/>
          <a:p>
            <a:r>
              <a:rPr lang="en-US" dirty="0"/>
              <a:t>Why do we validate model results?</a:t>
            </a:r>
          </a:p>
        </p:txBody>
      </p:sp>
      <p:sp>
        <p:nvSpPr>
          <p:cNvPr id="5" name="Content Placeholder 4">
            <a:extLst>
              <a:ext uri="{FF2B5EF4-FFF2-40B4-BE49-F238E27FC236}">
                <a16:creationId xmlns:a16="http://schemas.microsoft.com/office/drawing/2014/main" id="{C7EFED7A-8703-47DA-8BAE-4073B1FE980B}"/>
              </a:ext>
            </a:extLst>
          </p:cNvPr>
          <p:cNvSpPr>
            <a:spLocks noGrp="1"/>
          </p:cNvSpPr>
          <p:nvPr>
            <p:ph idx="1"/>
          </p:nvPr>
        </p:nvSpPr>
        <p:spPr/>
        <p:txBody>
          <a:bodyPr/>
          <a:lstStyle/>
          <a:p>
            <a:r>
              <a:rPr lang="en-US" dirty="0"/>
              <a:t>Model results validation can be a quick process and it can also be a long one</a:t>
            </a:r>
          </a:p>
          <a:p>
            <a:r>
              <a:rPr lang="en-US" dirty="0"/>
              <a:t>Depending on changes to some of the following items there can be drastic changes in loss</a:t>
            </a:r>
          </a:p>
          <a:p>
            <a:pPr lvl="1"/>
            <a:r>
              <a:rPr lang="en-US" dirty="0"/>
              <a:t>New or Cancelled Business</a:t>
            </a:r>
          </a:p>
          <a:p>
            <a:pPr lvl="1"/>
            <a:r>
              <a:rPr lang="en-US" dirty="0"/>
              <a:t>Changes to policy terms (new limits, new deductibles etc.)</a:t>
            </a:r>
          </a:p>
          <a:p>
            <a:pPr lvl="1"/>
            <a:r>
              <a:rPr lang="en-US" dirty="0"/>
              <a:t>Geographic shifts in Exposure</a:t>
            </a:r>
          </a:p>
          <a:p>
            <a:r>
              <a:rPr lang="en-US" dirty="0"/>
              <a:t>Using a combination of things like PML comparison, exposure comparison, and AAL comparison you can usually drill down into what is causing a client’s loss to change significantly</a:t>
            </a:r>
          </a:p>
          <a:p>
            <a:pPr lvl="1"/>
            <a:r>
              <a:rPr lang="en-US" dirty="0"/>
              <a:t>For Example, I recently converted a client’s data from RMS to AIR and noticed that the AIR PMLs were increasing while in RMS they were decreasing</a:t>
            </a:r>
          </a:p>
          <a:p>
            <a:pPr lvl="2"/>
            <a:r>
              <a:rPr lang="en-US" dirty="0"/>
              <a:t>Looking into the AAL by contract, I was able to find that one line of business (which happened to be one of the largest) had multiple policies imported that were for the wrong peril</a:t>
            </a:r>
          </a:p>
          <a:p>
            <a:pPr lvl="2"/>
            <a:r>
              <a:rPr lang="en-US" dirty="0"/>
              <a:t>I was able to fix this, and it brought the results brought back into line</a:t>
            </a:r>
          </a:p>
          <a:p>
            <a:endParaRPr lang="en-US" dirty="0"/>
          </a:p>
        </p:txBody>
      </p:sp>
    </p:spTree>
    <p:extLst>
      <p:ext uri="{BB962C8B-B14F-4D97-AF65-F5344CB8AC3E}">
        <p14:creationId xmlns:p14="http://schemas.microsoft.com/office/powerpoint/2010/main" val="480036884"/>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1C94298-0EF4-4360-A58B-C36E3D9C89A0}"/>
              </a:ext>
            </a:extLst>
          </p:cNvPr>
          <p:cNvPicPr>
            <a:picLocks noChangeAspect="1"/>
          </p:cNvPicPr>
          <p:nvPr/>
        </p:nvPicPr>
        <p:blipFill rotWithShape="1">
          <a:blip r:embed="rId2"/>
          <a:srcRect l="1875" t="1670" r="1095"/>
          <a:stretch/>
        </p:blipFill>
        <p:spPr>
          <a:xfrm>
            <a:off x="0" y="-1"/>
            <a:ext cx="12192000" cy="6861973"/>
          </a:xfrm>
          <a:prstGeom prst="rect">
            <a:avLst/>
          </a:prstGeom>
        </p:spPr>
      </p:pic>
      <p:sp>
        <p:nvSpPr>
          <p:cNvPr id="22" name="Title 1">
            <a:extLst>
              <a:ext uri="{FF2B5EF4-FFF2-40B4-BE49-F238E27FC236}">
                <a16:creationId xmlns:a16="http://schemas.microsoft.com/office/drawing/2014/main" id="{4159E934-B060-4F12-9C17-0006664F63DC}"/>
              </a:ext>
            </a:extLst>
          </p:cNvPr>
          <p:cNvSpPr txBox="1">
            <a:spLocks/>
          </p:cNvSpPr>
          <p:nvPr/>
        </p:nvSpPr>
        <p:spPr bwMode="auto">
          <a:xfrm>
            <a:off x="4761206" y="4613738"/>
            <a:ext cx="454738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l">
              <a:buClrTx/>
              <a:buSzTx/>
              <a:buFontTx/>
            </a:pPr>
            <a:r>
              <a:rPr lang="en-US" sz="1400" kern="0" dirty="0">
                <a:solidFill>
                  <a:srgbClr val="F7B041"/>
                </a:solidFill>
              </a:rPr>
              <a:t>TIGERRISK PARTNERS</a:t>
            </a:r>
            <a:br>
              <a:rPr lang="en-US" kern="0" dirty="0"/>
            </a:br>
            <a:r>
              <a:rPr lang="en-US" kern="0" dirty="0">
                <a:solidFill>
                  <a:schemeClr val="bg1"/>
                </a:solidFill>
              </a:rPr>
              <a:t>Investigating Results</a:t>
            </a:r>
            <a:endParaRPr lang="en-US" sz="2400" kern="0" dirty="0">
              <a:solidFill>
                <a:srgbClr val="F7B041"/>
              </a:solidFill>
            </a:endParaRPr>
          </a:p>
        </p:txBody>
      </p:sp>
      <p:sp>
        <p:nvSpPr>
          <p:cNvPr id="23" name="Title 1">
            <a:extLst>
              <a:ext uri="{FF2B5EF4-FFF2-40B4-BE49-F238E27FC236}">
                <a16:creationId xmlns:a16="http://schemas.microsoft.com/office/drawing/2014/main" id="{E743AF39-B022-4A40-8F80-0311AB25CCC0}"/>
              </a:ext>
            </a:extLst>
          </p:cNvPr>
          <p:cNvSpPr txBox="1">
            <a:spLocks/>
          </p:cNvSpPr>
          <p:nvPr/>
        </p:nvSpPr>
        <p:spPr bwMode="auto">
          <a:xfrm>
            <a:off x="3287429" y="4363622"/>
            <a:ext cx="140077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l">
              <a:buClrTx/>
              <a:buSzTx/>
              <a:buFontTx/>
            </a:pPr>
            <a:r>
              <a:rPr lang="en-US" sz="6600" kern="0" dirty="0">
                <a:solidFill>
                  <a:srgbClr val="F7B041"/>
                </a:solidFill>
                <a:latin typeface="Arial" panose="020B0604020202020204" pitchFamily="34" charset="0"/>
                <a:cs typeface="Arial" panose="020B0604020202020204" pitchFamily="34" charset="0"/>
              </a:rPr>
              <a:t>02</a:t>
            </a:r>
            <a:r>
              <a:rPr lang="en-US" sz="6600" kern="0" dirty="0">
                <a:solidFill>
                  <a:schemeClr val="bg1"/>
                </a:solidFill>
                <a:latin typeface="Arial" panose="020B0604020202020204" pitchFamily="34" charset="0"/>
                <a:cs typeface="Arial" panose="020B0604020202020204" pitchFamily="34" charset="0"/>
              </a:rPr>
              <a:t>.</a:t>
            </a:r>
            <a:endParaRPr lang="en-US" sz="6600" kern="0" dirty="0">
              <a:solidFill>
                <a:schemeClr val="bg1"/>
              </a:solidFill>
            </a:endParaRPr>
          </a:p>
        </p:txBody>
      </p:sp>
    </p:spTree>
    <p:extLst>
      <p:ext uri="{BB962C8B-B14F-4D97-AF65-F5344CB8AC3E}">
        <p14:creationId xmlns:p14="http://schemas.microsoft.com/office/powerpoint/2010/main" val="1645015323"/>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4799E0-66DA-4120-A41C-ABDB26943F66}"/>
              </a:ext>
            </a:extLst>
          </p:cNvPr>
          <p:cNvSpPr>
            <a:spLocks noGrp="1"/>
          </p:cNvSpPr>
          <p:nvPr>
            <p:ph idx="1"/>
          </p:nvPr>
        </p:nvSpPr>
        <p:spPr>
          <a:xfrm>
            <a:off x="941215" y="3309191"/>
            <a:ext cx="1753254" cy="2449351"/>
          </a:xfrm>
          <a:solidFill>
            <a:schemeClr val="bg2"/>
          </a:solidFill>
          <a:effectLst>
            <a:outerShdw blurRad="50800" dist="38100" dir="2700000" algn="tl" rotWithShape="0">
              <a:prstClr val="black">
                <a:alpha val="40000"/>
              </a:prstClr>
            </a:outerShdw>
          </a:effectLst>
        </p:spPr>
        <p:txBody>
          <a:bodyPr anchor="t"/>
          <a:lstStyle/>
          <a:p>
            <a:pPr marL="171450" indent="-171450">
              <a:spcBef>
                <a:spcPts val="300"/>
              </a:spcBef>
              <a:spcAft>
                <a:spcPts val="300"/>
              </a:spcAft>
            </a:pPr>
            <a:r>
              <a:rPr lang="en-US" sz="1200" b="0" dirty="0"/>
              <a:t>Is there a new line of business that is driving exposure</a:t>
            </a:r>
          </a:p>
          <a:p>
            <a:pPr marL="171450" indent="-171450">
              <a:spcBef>
                <a:spcPts val="300"/>
              </a:spcBef>
              <a:spcAft>
                <a:spcPts val="300"/>
              </a:spcAft>
            </a:pPr>
            <a:r>
              <a:rPr lang="en-US" sz="1200" b="0" dirty="0"/>
              <a:t>Do the loss changes line up with the control totals?</a:t>
            </a:r>
          </a:p>
        </p:txBody>
      </p:sp>
      <p:sp>
        <p:nvSpPr>
          <p:cNvPr id="4" name="Rectangle: Rounded Corners 3">
            <a:extLst>
              <a:ext uri="{FF2B5EF4-FFF2-40B4-BE49-F238E27FC236}">
                <a16:creationId xmlns:a16="http://schemas.microsoft.com/office/drawing/2014/main" id="{AA7789DE-438C-4964-A7A8-CF9DC938F400}"/>
              </a:ext>
            </a:extLst>
          </p:cNvPr>
          <p:cNvSpPr/>
          <p:nvPr/>
        </p:nvSpPr>
        <p:spPr bwMode="auto">
          <a:xfrm>
            <a:off x="1057275" y="930792"/>
            <a:ext cx="10077450" cy="457256"/>
          </a:xfrm>
          <a:prstGeom prst="roundRect">
            <a:avLst/>
          </a:prstGeom>
          <a:solidFill>
            <a:srgbClr val="F7B041"/>
          </a:solidFill>
          <a:ln w="19050" cap="flat" cmpd="sng" algn="ctr">
            <a:solidFill>
              <a:schemeClr val="bg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endParaRPr lang="en-US" dirty="0"/>
          </a:p>
        </p:txBody>
      </p:sp>
      <p:sp>
        <p:nvSpPr>
          <p:cNvPr id="5" name="Rectangle: Folded Corner 4">
            <a:extLst>
              <a:ext uri="{FF2B5EF4-FFF2-40B4-BE49-F238E27FC236}">
                <a16:creationId xmlns:a16="http://schemas.microsoft.com/office/drawing/2014/main" id="{2E1A5F4A-98C0-43D0-B594-8B1D1B1BDC39}"/>
              </a:ext>
            </a:extLst>
          </p:cNvPr>
          <p:cNvSpPr/>
          <p:nvPr/>
        </p:nvSpPr>
        <p:spPr bwMode="auto">
          <a:xfrm>
            <a:off x="941215" y="1801292"/>
            <a:ext cx="1753254" cy="1385986"/>
          </a:xfrm>
          <a:prstGeom prst="foldedCorner">
            <a:avLst/>
          </a:prstGeom>
          <a:solidFill>
            <a:schemeClr val="tx2"/>
          </a:solidFill>
          <a:ln w="12700" cap="flat" cmpd="sng" algn="ctr">
            <a:solidFill>
              <a:schemeClr val="tx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30000"/>
              </a:spcBef>
              <a:spcAft>
                <a:spcPct val="0"/>
              </a:spcAft>
              <a:buClr>
                <a:srgbClr val="F7B041"/>
              </a:buClr>
              <a:buSzPct val="70000"/>
              <a:buFont typeface="Wingdings" pitchFamily="2" charset="2"/>
              <a:buNone/>
              <a:tabLst/>
            </a:pPr>
            <a:r>
              <a:rPr lang="en-US" sz="1600" b="1" dirty="0">
                <a:solidFill>
                  <a:schemeClr val="bg1"/>
                </a:solidFill>
              </a:rPr>
              <a:t>Did the exposure mix change?</a:t>
            </a:r>
            <a:endParaRPr kumimoji="0" lang="en-US" sz="1600" b="0" i="0" u="none" strike="noStrike" cap="none" normalizeH="0" baseline="0" dirty="0">
              <a:ln>
                <a:noFill/>
              </a:ln>
              <a:solidFill>
                <a:srgbClr val="F7B041"/>
              </a:solidFill>
              <a:effectLst/>
            </a:endParaRPr>
          </a:p>
        </p:txBody>
      </p:sp>
      <p:sp>
        <p:nvSpPr>
          <p:cNvPr id="6" name="Rectangle: Folded Corner 5">
            <a:extLst>
              <a:ext uri="{FF2B5EF4-FFF2-40B4-BE49-F238E27FC236}">
                <a16:creationId xmlns:a16="http://schemas.microsoft.com/office/drawing/2014/main" id="{3CD02337-EA51-4BD1-9C1F-C6D9BD35F624}"/>
              </a:ext>
            </a:extLst>
          </p:cNvPr>
          <p:cNvSpPr/>
          <p:nvPr/>
        </p:nvSpPr>
        <p:spPr bwMode="auto">
          <a:xfrm>
            <a:off x="2937901" y="1801292"/>
            <a:ext cx="1885210" cy="1385986"/>
          </a:xfrm>
          <a:prstGeom prst="foldedCorner">
            <a:avLst/>
          </a:prstGeom>
          <a:solidFill>
            <a:schemeClr val="tx2"/>
          </a:solidFill>
          <a:ln w="12700" cap="flat" cmpd="sng" algn="ctr">
            <a:solidFill>
              <a:schemeClr val="tx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30000"/>
              </a:spcBef>
              <a:spcAft>
                <a:spcPct val="0"/>
              </a:spcAft>
              <a:buClr>
                <a:srgbClr val="F7B041"/>
              </a:buClr>
              <a:buSzPct val="70000"/>
              <a:buFont typeface="Wingdings" pitchFamily="2" charset="2"/>
              <a:buNone/>
              <a:tabLst/>
            </a:pPr>
            <a:r>
              <a:rPr lang="en-US" sz="1600" b="1" dirty="0">
                <a:solidFill>
                  <a:schemeClr val="bg1"/>
                </a:solidFill>
              </a:rPr>
              <a:t>Are there any significant regional differences?</a:t>
            </a:r>
            <a:endParaRPr lang="en-US" sz="1600" b="1" dirty="0">
              <a:solidFill>
                <a:srgbClr val="F7B041"/>
              </a:solidFill>
            </a:endParaRPr>
          </a:p>
        </p:txBody>
      </p:sp>
      <p:sp>
        <p:nvSpPr>
          <p:cNvPr id="7" name="Rectangle: Folded Corner 6">
            <a:extLst>
              <a:ext uri="{FF2B5EF4-FFF2-40B4-BE49-F238E27FC236}">
                <a16:creationId xmlns:a16="http://schemas.microsoft.com/office/drawing/2014/main" id="{1038F23A-8EF2-428E-B628-46D9D47545A8}"/>
              </a:ext>
            </a:extLst>
          </p:cNvPr>
          <p:cNvSpPr/>
          <p:nvPr/>
        </p:nvSpPr>
        <p:spPr bwMode="auto">
          <a:xfrm>
            <a:off x="7214129" y="1801292"/>
            <a:ext cx="1904153" cy="1385986"/>
          </a:xfrm>
          <a:prstGeom prst="foldedCorner">
            <a:avLst/>
          </a:prstGeom>
          <a:solidFill>
            <a:schemeClr val="tx2"/>
          </a:solidFill>
          <a:ln w="12700" cap="flat" cmpd="sng" algn="ctr">
            <a:solidFill>
              <a:schemeClr val="tx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30000"/>
              </a:spcBef>
              <a:spcAft>
                <a:spcPct val="0"/>
              </a:spcAft>
              <a:buClr>
                <a:srgbClr val="F7B041"/>
              </a:buClr>
              <a:buSzPct val="70000"/>
              <a:buFont typeface="Wingdings" pitchFamily="2" charset="2"/>
              <a:buNone/>
              <a:tabLst/>
            </a:pPr>
            <a:r>
              <a:rPr lang="en-US" sz="1600" b="1" dirty="0">
                <a:solidFill>
                  <a:schemeClr val="bg1"/>
                </a:solidFill>
              </a:rPr>
              <a:t>Was there a model change?</a:t>
            </a:r>
            <a:endParaRPr kumimoji="0" lang="en-US" sz="1600" b="0" i="0" u="none" strike="noStrike" cap="none" normalizeH="0" baseline="0" dirty="0">
              <a:ln>
                <a:noFill/>
              </a:ln>
              <a:solidFill>
                <a:srgbClr val="F7B041"/>
              </a:solidFill>
              <a:effectLst/>
            </a:endParaRPr>
          </a:p>
        </p:txBody>
      </p:sp>
      <p:sp>
        <p:nvSpPr>
          <p:cNvPr id="8" name="Rectangle: Folded Corner 7">
            <a:extLst>
              <a:ext uri="{FF2B5EF4-FFF2-40B4-BE49-F238E27FC236}">
                <a16:creationId xmlns:a16="http://schemas.microsoft.com/office/drawing/2014/main" id="{D8D5281E-A777-43BC-AA37-7A429BA3A257}"/>
              </a:ext>
            </a:extLst>
          </p:cNvPr>
          <p:cNvSpPr/>
          <p:nvPr/>
        </p:nvSpPr>
        <p:spPr bwMode="auto">
          <a:xfrm>
            <a:off x="9361715" y="1801294"/>
            <a:ext cx="1904152" cy="1385984"/>
          </a:xfrm>
          <a:prstGeom prst="foldedCorner">
            <a:avLst/>
          </a:prstGeom>
          <a:solidFill>
            <a:schemeClr val="tx2"/>
          </a:solidFill>
          <a:ln w="12700" cap="flat" cmpd="sng" algn="ctr">
            <a:solidFill>
              <a:schemeClr val="tx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30000"/>
              </a:spcBef>
              <a:spcAft>
                <a:spcPct val="0"/>
              </a:spcAft>
              <a:buClr>
                <a:srgbClr val="F7B041"/>
              </a:buClr>
              <a:buSzPct val="70000"/>
              <a:buFont typeface="Wingdings" pitchFamily="2" charset="2"/>
              <a:buNone/>
              <a:tabLst/>
            </a:pPr>
            <a:r>
              <a:rPr lang="en-US" sz="1600" b="1" dirty="0">
                <a:solidFill>
                  <a:schemeClr val="bg1"/>
                </a:solidFill>
              </a:rPr>
              <a:t>Did something go wrong in the import?</a:t>
            </a:r>
            <a:endParaRPr kumimoji="0" lang="en-US" sz="1200" b="0" i="1" u="none" strike="noStrike" cap="none" normalizeH="0" baseline="0" dirty="0">
              <a:ln>
                <a:noFill/>
              </a:ln>
              <a:solidFill>
                <a:srgbClr val="F7B041"/>
              </a:solidFill>
              <a:effectLst/>
            </a:endParaRPr>
          </a:p>
        </p:txBody>
      </p:sp>
      <p:sp>
        <p:nvSpPr>
          <p:cNvPr id="9" name="Content Placeholder 2">
            <a:extLst>
              <a:ext uri="{FF2B5EF4-FFF2-40B4-BE49-F238E27FC236}">
                <a16:creationId xmlns:a16="http://schemas.microsoft.com/office/drawing/2014/main" id="{9117DE3D-AAA3-4429-8E5F-00FEB4943F1E}"/>
              </a:ext>
            </a:extLst>
          </p:cNvPr>
          <p:cNvSpPr txBox="1">
            <a:spLocks/>
          </p:cNvSpPr>
          <p:nvPr/>
        </p:nvSpPr>
        <p:spPr bwMode="auto">
          <a:xfrm>
            <a:off x="2937902" y="3309191"/>
            <a:ext cx="1885210" cy="2449351"/>
          </a:xfrm>
          <a:prstGeom prst="rect">
            <a:avLst/>
          </a:prstGeom>
          <a:solidFill>
            <a:schemeClr val="bg2"/>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marL="0" indent="0" algn="ctr" eaLnBrk="1" hangingPunct="1">
              <a:spcBef>
                <a:spcPct val="85000"/>
              </a:spcBef>
              <a:buNone/>
              <a:defRPr b="1">
                <a:solidFill>
                  <a:srgbClr val="666666"/>
                </a:solidFill>
                <a:latin typeface="+mn-lt"/>
              </a:defRPr>
            </a:lvl1pPr>
            <a:lvl2pPr marL="792163" indent="-269875" eaLnBrk="1" hangingPunct="1">
              <a:spcBef>
                <a:spcPct val="15000"/>
              </a:spcBef>
              <a:buClr>
                <a:srgbClr val="969696"/>
              </a:buClr>
              <a:buFont typeface="Symbol" pitchFamily="18" charset="2"/>
              <a:buChar char="-"/>
              <a:defRPr sz="1600">
                <a:solidFill>
                  <a:srgbClr val="666666"/>
                </a:solidFill>
                <a:latin typeface="+mn-lt"/>
              </a:defRPr>
            </a:lvl2pPr>
            <a:lvl3pPr marL="1200150" indent="-228600" eaLnBrk="1" hangingPunct="1">
              <a:spcBef>
                <a:spcPct val="5000"/>
              </a:spcBef>
              <a:buClr>
                <a:srgbClr val="969696"/>
              </a:buClr>
              <a:buSzPct val="85000"/>
              <a:buFont typeface="Symbol" pitchFamily="18" charset="2"/>
              <a:buChar char="·"/>
              <a:defRPr sz="1600" i="1">
                <a:solidFill>
                  <a:srgbClr val="666666"/>
                </a:solidFill>
                <a:latin typeface="+mn-lt"/>
              </a:defRPr>
            </a:lvl3pPr>
            <a:lvl4pPr marL="1608138" indent="-228600" eaLnBrk="1" hangingPunct="1">
              <a:spcBef>
                <a:spcPct val="5000"/>
              </a:spcBef>
              <a:buClr>
                <a:srgbClr val="969696"/>
              </a:buClr>
              <a:buFont typeface="Symbol" pitchFamily="18" charset="2"/>
              <a:buChar char="-"/>
              <a:defRPr sz="1600" i="1">
                <a:solidFill>
                  <a:srgbClr val="666666"/>
                </a:solidFill>
                <a:latin typeface="+mn-lt"/>
              </a:defRPr>
            </a:lvl4pPr>
            <a:lvl5pPr marL="2016125" indent="-228600" eaLnBrk="1" hangingPunct="1">
              <a:spcBef>
                <a:spcPct val="5000"/>
              </a:spcBef>
              <a:buClr>
                <a:srgbClr val="969696"/>
              </a:buClr>
              <a:buFont typeface="Symbol" pitchFamily="18" charset="2"/>
              <a:buChar char="-"/>
              <a:defRPr sz="1600" i="1">
                <a:solidFill>
                  <a:srgbClr val="666666"/>
                </a:solidFill>
                <a:latin typeface="+mn-lt"/>
              </a:defRPr>
            </a:lvl5pPr>
            <a:lvl6pPr marL="2473325" indent="-228600" fontAlgn="base">
              <a:spcBef>
                <a:spcPct val="5000"/>
              </a:spcBef>
              <a:spcAft>
                <a:spcPct val="0"/>
              </a:spcAft>
              <a:buClr>
                <a:srgbClr val="969696"/>
              </a:buClr>
              <a:buFont typeface="Symbol" pitchFamily="18" charset="2"/>
              <a:buChar char="-"/>
              <a:defRPr sz="1600" i="1">
                <a:solidFill>
                  <a:srgbClr val="666666"/>
                </a:solidFill>
                <a:latin typeface="+mn-lt"/>
              </a:defRPr>
            </a:lvl6pPr>
            <a:lvl7pPr marL="2930525" indent="-228600" fontAlgn="base">
              <a:spcBef>
                <a:spcPct val="5000"/>
              </a:spcBef>
              <a:spcAft>
                <a:spcPct val="0"/>
              </a:spcAft>
              <a:buClr>
                <a:srgbClr val="969696"/>
              </a:buClr>
              <a:buFont typeface="Symbol" pitchFamily="18" charset="2"/>
              <a:buChar char="-"/>
              <a:defRPr sz="1600" i="1">
                <a:solidFill>
                  <a:srgbClr val="666666"/>
                </a:solidFill>
                <a:latin typeface="+mn-lt"/>
              </a:defRPr>
            </a:lvl7pPr>
            <a:lvl8pPr marL="3387725" indent="-228600" fontAlgn="base">
              <a:spcBef>
                <a:spcPct val="5000"/>
              </a:spcBef>
              <a:spcAft>
                <a:spcPct val="0"/>
              </a:spcAft>
              <a:buClr>
                <a:srgbClr val="969696"/>
              </a:buClr>
              <a:buFont typeface="Symbol" pitchFamily="18" charset="2"/>
              <a:buChar char="-"/>
              <a:defRPr sz="1600" i="1">
                <a:solidFill>
                  <a:srgbClr val="666666"/>
                </a:solidFill>
                <a:latin typeface="+mn-lt"/>
              </a:defRPr>
            </a:lvl8pPr>
            <a:lvl9pPr marL="3844925" indent="-228600" fontAlgn="base">
              <a:spcBef>
                <a:spcPct val="5000"/>
              </a:spcBef>
              <a:spcAft>
                <a:spcPct val="0"/>
              </a:spcAft>
              <a:buClr>
                <a:srgbClr val="969696"/>
              </a:buClr>
              <a:buFont typeface="Symbol" pitchFamily="18" charset="2"/>
              <a:buChar char="-"/>
              <a:defRPr sz="1600" i="1">
                <a:solidFill>
                  <a:srgbClr val="666666"/>
                </a:solidFill>
                <a:latin typeface="+mn-lt"/>
              </a:defRPr>
            </a:lvl9pPr>
          </a:lstStyle>
          <a:p>
            <a:pPr marL="171450" indent="-171450" algn="l">
              <a:spcBef>
                <a:spcPts val="300"/>
              </a:spcBef>
              <a:spcAft>
                <a:spcPts val="300"/>
              </a:spcAft>
              <a:buFont typeface="Wingdings" pitchFamily="2" charset="2"/>
              <a:buChar char="n"/>
            </a:pPr>
            <a:r>
              <a:rPr lang="en-US" sz="1200" b="0" dirty="0"/>
              <a:t>Is the client now writing business in a state that they previously did not?</a:t>
            </a:r>
          </a:p>
          <a:p>
            <a:pPr marL="171450" indent="-171450" algn="l">
              <a:spcBef>
                <a:spcPts val="300"/>
              </a:spcBef>
              <a:spcAft>
                <a:spcPts val="300"/>
              </a:spcAft>
              <a:buFont typeface="Wingdings" pitchFamily="2" charset="2"/>
              <a:buChar char="n"/>
            </a:pPr>
            <a:r>
              <a:rPr lang="en-US" sz="1200" b="0" dirty="0"/>
              <a:t>If a client starts writing business in Texas when they previously only wrote in the Northeast, it will significantly change the PML curve</a:t>
            </a:r>
          </a:p>
        </p:txBody>
      </p:sp>
      <p:sp>
        <p:nvSpPr>
          <p:cNvPr id="10" name="Content Placeholder 2">
            <a:extLst>
              <a:ext uri="{FF2B5EF4-FFF2-40B4-BE49-F238E27FC236}">
                <a16:creationId xmlns:a16="http://schemas.microsoft.com/office/drawing/2014/main" id="{9F58E3A0-F3D1-4373-96A0-BAD14778336B}"/>
              </a:ext>
            </a:extLst>
          </p:cNvPr>
          <p:cNvSpPr txBox="1">
            <a:spLocks/>
          </p:cNvSpPr>
          <p:nvPr/>
        </p:nvSpPr>
        <p:spPr bwMode="auto">
          <a:xfrm>
            <a:off x="7214129" y="3309191"/>
            <a:ext cx="1904153" cy="2449351"/>
          </a:xfrm>
          <a:prstGeom prst="rect">
            <a:avLst/>
          </a:prstGeom>
          <a:solidFill>
            <a:schemeClr val="bg2"/>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noAutofit/>
          </a:bodyPr>
          <a:lstStyle>
            <a:defPPr>
              <a:defRPr lang="en-US"/>
            </a:defPPr>
            <a:lvl1pPr marL="0" indent="0" algn="ctr" eaLnBrk="1" hangingPunct="1">
              <a:spcBef>
                <a:spcPct val="85000"/>
              </a:spcBef>
              <a:buNone/>
              <a:defRPr b="1">
                <a:solidFill>
                  <a:srgbClr val="666666"/>
                </a:solidFill>
                <a:latin typeface="+mn-lt"/>
              </a:defRPr>
            </a:lvl1pPr>
            <a:lvl2pPr marL="792163" indent="-269875" eaLnBrk="1" hangingPunct="1">
              <a:spcBef>
                <a:spcPct val="15000"/>
              </a:spcBef>
              <a:buClr>
                <a:srgbClr val="969696"/>
              </a:buClr>
              <a:buFont typeface="Symbol" pitchFamily="18" charset="2"/>
              <a:buChar char="-"/>
              <a:defRPr sz="1600">
                <a:solidFill>
                  <a:srgbClr val="666666"/>
                </a:solidFill>
                <a:latin typeface="+mn-lt"/>
              </a:defRPr>
            </a:lvl2pPr>
            <a:lvl3pPr marL="1200150" indent="-228600" eaLnBrk="1" hangingPunct="1">
              <a:spcBef>
                <a:spcPct val="5000"/>
              </a:spcBef>
              <a:buClr>
                <a:srgbClr val="969696"/>
              </a:buClr>
              <a:buSzPct val="85000"/>
              <a:buFont typeface="Symbol" pitchFamily="18" charset="2"/>
              <a:buChar char="·"/>
              <a:defRPr sz="1600" i="1">
                <a:solidFill>
                  <a:srgbClr val="666666"/>
                </a:solidFill>
                <a:latin typeface="+mn-lt"/>
              </a:defRPr>
            </a:lvl3pPr>
            <a:lvl4pPr marL="1608138" indent="-228600" eaLnBrk="1" hangingPunct="1">
              <a:spcBef>
                <a:spcPct val="5000"/>
              </a:spcBef>
              <a:buClr>
                <a:srgbClr val="969696"/>
              </a:buClr>
              <a:buFont typeface="Symbol" pitchFamily="18" charset="2"/>
              <a:buChar char="-"/>
              <a:defRPr sz="1600" i="1">
                <a:solidFill>
                  <a:srgbClr val="666666"/>
                </a:solidFill>
                <a:latin typeface="+mn-lt"/>
              </a:defRPr>
            </a:lvl4pPr>
            <a:lvl5pPr marL="2016125" indent="-228600" eaLnBrk="1" hangingPunct="1">
              <a:spcBef>
                <a:spcPct val="5000"/>
              </a:spcBef>
              <a:buClr>
                <a:srgbClr val="969696"/>
              </a:buClr>
              <a:buFont typeface="Symbol" pitchFamily="18" charset="2"/>
              <a:buChar char="-"/>
              <a:defRPr sz="1600" i="1">
                <a:solidFill>
                  <a:srgbClr val="666666"/>
                </a:solidFill>
                <a:latin typeface="+mn-lt"/>
              </a:defRPr>
            </a:lvl5pPr>
            <a:lvl6pPr marL="2473325" indent="-228600" fontAlgn="base">
              <a:spcBef>
                <a:spcPct val="5000"/>
              </a:spcBef>
              <a:spcAft>
                <a:spcPct val="0"/>
              </a:spcAft>
              <a:buClr>
                <a:srgbClr val="969696"/>
              </a:buClr>
              <a:buFont typeface="Symbol" pitchFamily="18" charset="2"/>
              <a:buChar char="-"/>
              <a:defRPr sz="1600" i="1">
                <a:solidFill>
                  <a:srgbClr val="666666"/>
                </a:solidFill>
                <a:latin typeface="+mn-lt"/>
              </a:defRPr>
            </a:lvl6pPr>
            <a:lvl7pPr marL="2930525" indent="-228600" fontAlgn="base">
              <a:spcBef>
                <a:spcPct val="5000"/>
              </a:spcBef>
              <a:spcAft>
                <a:spcPct val="0"/>
              </a:spcAft>
              <a:buClr>
                <a:srgbClr val="969696"/>
              </a:buClr>
              <a:buFont typeface="Symbol" pitchFamily="18" charset="2"/>
              <a:buChar char="-"/>
              <a:defRPr sz="1600" i="1">
                <a:solidFill>
                  <a:srgbClr val="666666"/>
                </a:solidFill>
                <a:latin typeface="+mn-lt"/>
              </a:defRPr>
            </a:lvl7pPr>
            <a:lvl8pPr marL="3387725" indent="-228600" fontAlgn="base">
              <a:spcBef>
                <a:spcPct val="5000"/>
              </a:spcBef>
              <a:spcAft>
                <a:spcPct val="0"/>
              </a:spcAft>
              <a:buClr>
                <a:srgbClr val="969696"/>
              </a:buClr>
              <a:buFont typeface="Symbol" pitchFamily="18" charset="2"/>
              <a:buChar char="-"/>
              <a:defRPr sz="1600" i="1">
                <a:solidFill>
                  <a:srgbClr val="666666"/>
                </a:solidFill>
                <a:latin typeface="+mn-lt"/>
              </a:defRPr>
            </a:lvl8pPr>
            <a:lvl9pPr marL="3844925" indent="-228600" fontAlgn="base">
              <a:spcBef>
                <a:spcPct val="5000"/>
              </a:spcBef>
              <a:spcAft>
                <a:spcPct val="0"/>
              </a:spcAft>
              <a:buClr>
                <a:srgbClr val="969696"/>
              </a:buClr>
              <a:buFont typeface="Symbol" pitchFamily="18" charset="2"/>
              <a:buChar char="-"/>
              <a:defRPr sz="1600" i="1">
                <a:solidFill>
                  <a:srgbClr val="666666"/>
                </a:solidFill>
                <a:latin typeface="+mn-lt"/>
              </a:defRPr>
            </a:lvl9pPr>
          </a:lstStyle>
          <a:p>
            <a:pPr marL="171450" indent="-171450" algn="l">
              <a:spcBef>
                <a:spcPts val="300"/>
              </a:spcBef>
              <a:spcAft>
                <a:spcPts val="300"/>
              </a:spcAft>
              <a:buFont typeface="Wingdings" pitchFamily="2" charset="2"/>
              <a:buChar char="n"/>
            </a:pPr>
            <a:r>
              <a:rPr lang="en-US" sz="1200" b="0" dirty="0"/>
              <a:t>Every year models tend to release a new version, some of these changes are very minor while some can cause big swings</a:t>
            </a:r>
          </a:p>
          <a:p>
            <a:pPr marL="171450" indent="-171450" algn="l">
              <a:spcBef>
                <a:spcPts val="300"/>
              </a:spcBef>
              <a:spcAft>
                <a:spcPts val="300"/>
              </a:spcAft>
              <a:buFont typeface="Wingdings" pitchFamily="2" charset="2"/>
              <a:buChar char="n"/>
            </a:pPr>
            <a:r>
              <a:rPr lang="en-US" sz="1200" b="0" dirty="0"/>
              <a:t>Models will update their hurricane models every few years, other models are updated less frequently</a:t>
            </a:r>
          </a:p>
          <a:p>
            <a:pPr marL="171450" indent="-171450" algn="l">
              <a:spcBef>
                <a:spcPts val="300"/>
              </a:spcBef>
              <a:spcAft>
                <a:spcPts val="300"/>
              </a:spcAft>
              <a:buFont typeface="Wingdings" pitchFamily="2" charset="2"/>
              <a:buChar char="n"/>
            </a:pPr>
            <a:endParaRPr lang="en-US" sz="1200" b="0" dirty="0"/>
          </a:p>
        </p:txBody>
      </p:sp>
      <p:sp>
        <p:nvSpPr>
          <p:cNvPr id="11" name="Content Placeholder 2">
            <a:extLst>
              <a:ext uri="{FF2B5EF4-FFF2-40B4-BE49-F238E27FC236}">
                <a16:creationId xmlns:a16="http://schemas.microsoft.com/office/drawing/2014/main" id="{E53AA820-C51F-4914-8706-79B924ED0F38}"/>
              </a:ext>
            </a:extLst>
          </p:cNvPr>
          <p:cNvSpPr txBox="1">
            <a:spLocks/>
          </p:cNvSpPr>
          <p:nvPr/>
        </p:nvSpPr>
        <p:spPr bwMode="auto">
          <a:xfrm>
            <a:off x="9361715" y="3309192"/>
            <a:ext cx="1904153" cy="2449350"/>
          </a:xfrm>
          <a:prstGeom prst="rect">
            <a:avLst/>
          </a:prstGeom>
          <a:solidFill>
            <a:schemeClr val="bg2"/>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noAutofit/>
          </a:bodyPr>
          <a:lstStyle>
            <a:defPPr>
              <a:defRPr lang="en-US"/>
            </a:defPPr>
            <a:lvl1pPr marL="0" indent="0" algn="ctr" eaLnBrk="1" hangingPunct="1">
              <a:spcBef>
                <a:spcPct val="85000"/>
              </a:spcBef>
              <a:buNone/>
              <a:defRPr b="1">
                <a:solidFill>
                  <a:srgbClr val="666666"/>
                </a:solidFill>
                <a:latin typeface="+mn-lt"/>
              </a:defRPr>
            </a:lvl1pPr>
            <a:lvl2pPr marL="792163" indent="-269875" eaLnBrk="1" hangingPunct="1">
              <a:spcBef>
                <a:spcPct val="15000"/>
              </a:spcBef>
              <a:buClr>
                <a:srgbClr val="969696"/>
              </a:buClr>
              <a:buFont typeface="Symbol" pitchFamily="18" charset="2"/>
              <a:buChar char="-"/>
              <a:defRPr sz="1600">
                <a:solidFill>
                  <a:srgbClr val="666666"/>
                </a:solidFill>
                <a:latin typeface="+mn-lt"/>
              </a:defRPr>
            </a:lvl2pPr>
            <a:lvl3pPr marL="1200150" indent="-228600" eaLnBrk="1" hangingPunct="1">
              <a:spcBef>
                <a:spcPct val="5000"/>
              </a:spcBef>
              <a:buClr>
                <a:srgbClr val="969696"/>
              </a:buClr>
              <a:buSzPct val="85000"/>
              <a:buFont typeface="Symbol" pitchFamily="18" charset="2"/>
              <a:buChar char="·"/>
              <a:defRPr sz="1600" i="1">
                <a:solidFill>
                  <a:srgbClr val="666666"/>
                </a:solidFill>
                <a:latin typeface="+mn-lt"/>
              </a:defRPr>
            </a:lvl3pPr>
            <a:lvl4pPr marL="1608138" indent="-228600" eaLnBrk="1" hangingPunct="1">
              <a:spcBef>
                <a:spcPct val="5000"/>
              </a:spcBef>
              <a:buClr>
                <a:srgbClr val="969696"/>
              </a:buClr>
              <a:buFont typeface="Symbol" pitchFamily="18" charset="2"/>
              <a:buChar char="-"/>
              <a:defRPr sz="1600" i="1">
                <a:solidFill>
                  <a:srgbClr val="666666"/>
                </a:solidFill>
                <a:latin typeface="+mn-lt"/>
              </a:defRPr>
            </a:lvl4pPr>
            <a:lvl5pPr marL="2016125" indent="-228600" eaLnBrk="1" hangingPunct="1">
              <a:spcBef>
                <a:spcPct val="5000"/>
              </a:spcBef>
              <a:buClr>
                <a:srgbClr val="969696"/>
              </a:buClr>
              <a:buFont typeface="Symbol" pitchFamily="18" charset="2"/>
              <a:buChar char="-"/>
              <a:defRPr sz="1600" i="1">
                <a:solidFill>
                  <a:srgbClr val="666666"/>
                </a:solidFill>
                <a:latin typeface="+mn-lt"/>
              </a:defRPr>
            </a:lvl5pPr>
            <a:lvl6pPr marL="2473325" indent="-228600" fontAlgn="base">
              <a:spcBef>
                <a:spcPct val="5000"/>
              </a:spcBef>
              <a:spcAft>
                <a:spcPct val="0"/>
              </a:spcAft>
              <a:buClr>
                <a:srgbClr val="969696"/>
              </a:buClr>
              <a:buFont typeface="Symbol" pitchFamily="18" charset="2"/>
              <a:buChar char="-"/>
              <a:defRPr sz="1600" i="1">
                <a:solidFill>
                  <a:srgbClr val="666666"/>
                </a:solidFill>
                <a:latin typeface="+mn-lt"/>
              </a:defRPr>
            </a:lvl6pPr>
            <a:lvl7pPr marL="2930525" indent="-228600" fontAlgn="base">
              <a:spcBef>
                <a:spcPct val="5000"/>
              </a:spcBef>
              <a:spcAft>
                <a:spcPct val="0"/>
              </a:spcAft>
              <a:buClr>
                <a:srgbClr val="969696"/>
              </a:buClr>
              <a:buFont typeface="Symbol" pitchFamily="18" charset="2"/>
              <a:buChar char="-"/>
              <a:defRPr sz="1600" i="1">
                <a:solidFill>
                  <a:srgbClr val="666666"/>
                </a:solidFill>
                <a:latin typeface="+mn-lt"/>
              </a:defRPr>
            </a:lvl7pPr>
            <a:lvl8pPr marL="3387725" indent="-228600" fontAlgn="base">
              <a:spcBef>
                <a:spcPct val="5000"/>
              </a:spcBef>
              <a:spcAft>
                <a:spcPct val="0"/>
              </a:spcAft>
              <a:buClr>
                <a:srgbClr val="969696"/>
              </a:buClr>
              <a:buFont typeface="Symbol" pitchFamily="18" charset="2"/>
              <a:buChar char="-"/>
              <a:defRPr sz="1600" i="1">
                <a:solidFill>
                  <a:srgbClr val="666666"/>
                </a:solidFill>
                <a:latin typeface="+mn-lt"/>
              </a:defRPr>
            </a:lvl8pPr>
            <a:lvl9pPr marL="3844925" indent="-228600" fontAlgn="base">
              <a:spcBef>
                <a:spcPct val="5000"/>
              </a:spcBef>
              <a:spcAft>
                <a:spcPct val="0"/>
              </a:spcAft>
              <a:buClr>
                <a:srgbClr val="969696"/>
              </a:buClr>
              <a:buFont typeface="Symbol" pitchFamily="18" charset="2"/>
              <a:buChar char="-"/>
              <a:defRPr sz="1600" i="1">
                <a:solidFill>
                  <a:srgbClr val="666666"/>
                </a:solidFill>
                <a:latin typeface="+mn-lt"/>
              </a:defRPr>
            </a:lvl9pPr>
          </a:lstStyle>
          <a:p>
            <a:pPr marL="171450" indent="-171450" algn="l">
              <a:spcBef>
                <a:spcPts val="300"/>
              </a:spcBef>
              <a:spcAft>
                <a:spcPts val="300"/>
              </a:spcAft>
              <a:buFont typeface="Wingdings" pitchFamily="2" charset="2"/>
              <a:buChar char="n"/>
            </a:pPr>
            <a:r>
              <a:rPr lang="en-US" sz="1200" b="0" dirty="0"/>
              <a:t>Did all the data import without error?</a:t>
            </a:r>
          </a:p>
          <a:p>
            <a:pPr marL="171450" indent="-171450" algn="l">
              <a:spcBef>
                <a:spcPts val="300"/>
              </a:spcBef>
              <a:spcAft>
                <a:spcPts val="300"/>
              </a:spcAft>
              <a:buFont typeface="Wingdings" pitchFamily="2" charset="2"/>
              <a:buChar char="n"/>
            </a:pPr>
            <a:r>
              <a:rPr lang="en-US" sz="1200" b="0" dirty="0"/>
              <a:t>Did all the risks geocode properly?</a:t>
            </a:r>
          </a:p>
          <a:p>
            <a:pPr marL="171450" indent="-171450" algn="l">
              <a:spcBef>
                <a:spcPts val="300"/>
              </a:spcBef>
              <a:spcAft>
                <a:spcPts val="300"/>
              </a:spcAft>
              <a:buFont typeface="Wingdings" pitchFamily="2" charset="2"/>
              <a:buChar char="n"/>
            </a:pPr>
            <a:r>
              <a:rPr lang="en-US" sz="1200" b="0" dirty="0"/>
              <a:t>Did the analysis fail or are there server issues?</a:t>
            </a:r>
          </a:p>
        </p:txBody>
      </p:sp>
      <p:sp>
        <p:nvSpPr>
          <p:cNvPr id="12" name="TextBox 11">
            <a:extLst>
              <a:ext uri="{FF2B5EF4-FFF2-40B4-BE49-F238E27FC236}">
                <a16:creationId xmlns:a16="http://schemas.microsoft.com/office/drawing/2014/main" id="{7AF029C0-979E-417C-B692-B0D1F7FBE669}"/>
              </a:ext>
            </a:extLst>
          </p:cNvPr>
          <p:cNvSpPr txBox="1"/>
          <p:nvPr/>
        </p:nvSpPr>
        <p:spPr>
          <a:xfrm>
            <a:off x="1057275" y="1015349"/>
            <a:ext cx="10077450" cy="297004"/>
          </a:xfrm>
          <a:prstGeom prst="rect">
            <a:avLst/>
          </a:prstGeom>
          <a:noFill/>
        </p:spPr>
        <p:txBody>
          <a:bodyPr wrap="square" rtlCol="0">
            <a:spAutoFit/>
          </a:bodyPr>
          <a:lstStyle/>
          <a:p>
            <a:pPr algn="ctr">
              <a:lnSpc>
                <a:spcPct val="95000"/>
              </a:lnSpc>
              <a:spcBef>
                <a:spcPts val="0"/>
              </a:spcBef>
            </a:pPr>
            <a:r>
              <a:rPr lang="en-US" sz="1400" b="1" i="1" dirty="0">
                <a:solidFill>
                  <a:srgbClr val="666666"/>
                </a:solidFill>
              </a:rPr>
              <a:t>Down the rabbit hole we go……</a:t>
            </a:r>
          </a:p>
        </p:txBody>
      </p:sp>
      <p:sp>
        <p:nvSpPr>
          <p:cNvPr id="14" name="Rectangle: Folded Corner 13">
            <a:extLst>
              <a:ext uri="{FF2B5EF4-FFF2-40B4-BE49-F238E27FC236}">
                <a16:creationId xmlns:a16="http://schemas.microsoft.com/office/drawing/2014/main" id="{4955E145-8B34-4DEF-B77E-770587869559}"/>
              </a:ext>
            </a:extLst>
          </p:cNvPr>
          <p:cNvSpPr/>
          <p:nvPr/>
        </p:nvSpPr>
        <p:spPr bwMode="auto">
          <a:xfrm>
            <a:off x="5085484" y="1801292"/>
            <a:ext cx="1885211" cy="1385986"/>
          </a:xfrm>
          <a:prstGeom prst="foldedCorner">
            <a:avLst/>
          </a:prstGeom>
          <a:solidFill>
            <a:schemeClr val="tx2"/>
          </a:solidFill>
          <a:ln w="12700" cap="flat" cmpd="sng" algn="ctr">
            <a:solidFill>
              <a:schemeClr val="tx2"/>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30000"/>
              </a:spcBef>
              <a:spcAft>
                <a:spcPct val="0"/>
              </a:spcAft>
              <a:buClr>
                <a:srgbClr val="F7B041"/>
              </a:buClr>
              <a:buSzPct val="70000"/>
              <a:buFont typeface="Wingdings" pitchFamily="2" charset="2"/>
              <a:buNone/>
              <a:tabLst/>
            </a:pPr>
            <a:r>
              <a:rPr lang="en-US" sz="1600" b="1" dirty="0">
                <a:solidFill>
                  <a:schemeClr val="bg1"/>
                </a:solidFill>
              </a:rPr>
              <a:t>Has the client changed any assumptions?</a:t>
            </a:r>
            <a:endParaRPr kumimoji="0" lang="en-US" sz="1600" b="0" i="0" u="none" strike="noStrike" cap="none" normalizeH="0" baseline="0" dirty="0">
              <a:ln>
                <a:noFill/>
              </a:ln>
              <a:solidFill>
                <a:srgbClr val="F7B041"/>
              </a:solidFill>
              <a:effectLst/>
            </a:endParaRPr>
          </a:p>
        </p:txBody>
      </p:sp>
      <p:sp>
        <p:nvSpPr>
          <p:cNvPr id="15" name="Content Placeholder 2">
            <a:extLst>
              <a:ext uri="{FF2B5EF4-FFF2-40B4-BE49-F238E27FC236}">
                <a16:creationId xmlns:a16="http://schemas.microsoft.com/office/drawing/2014/main" id="{FC2B4703-CD1A-4C7F-B9A4-C5CCDDA3A425}"/>
              </a:ext>
            </a:extLst>
          </p:cNvPr>
          <p:cNvSpPr txBox="1">
            <a:spLocks/>
          </p:cNvSpPr>
          <p:nvPr/>
        </p:nvSpPr>
        <p:spPr bwMode="auto">
          <a:xfrm>
            <a:off x="5066544" y="3309191"/>
            <a:ext cx="1904152" cy="2449352"/>
          </a:xfrm>
          <a:prstGeom prst="rect">
            <a:avLst/>
          </a:prstGeom>
          <a:solidFill>
            <a:schemeClr val="bg2"/>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noAutofit/>
          </a:bodyPr>
          <a:lstStyle>
            <a:defPPr>
              <a:defRPr lang="en-US"/>
            </a:defPPr>
            <a:lvl1pPr marL="0" indent="0" algn="ctr" eaLnBrk="1" hangingPunct="1">
              <a:spcBef>
                <a:spcPct val="85000"/>
              </a:spcBef>
              <a:buNone/>
              <a:defRPr b="1">
                <a:solidFill>
                  <a:srgbClr val="666666"/>
                </a:solidFill>
                <a:latin typeface="+mn-lt"/>
              </a:defRPr>
            </a:lvl1pPr>
            <a:lvl2pPr marL="792163" indent="-269875" eaLnBrk="1" hangingPunct="1">
              <a:spcBef>
                <a:spcPct val="15000"/>
              </a:spcBef>
              <a:buClr>
                <a:srgbClr val="969696"/>
              </a:buClr>
              <a:buFont typeface="Symbol" pitchFamily="18" charset="2"/>
              <a:buChar char="-"/>
              <a:defRPr sz="1600">
                <a:solidFill>
                  <a:srgbClr val="666666"/>
                </a:solidFill>
                <a:latin typeface="+mn-lt"/>
              </a:defRPr>
            </a:lvl2pPr>
            <a:lvl3pPr marL="1200150" indent="-228600" eaLnBrk="1" hangingPunct="1">
              <a:spcBef>
                <a:spcPct val="5000"/>
              </a:spcBef>
              <a:buClr>
                <a:srgbClr val="969696"/>
              </a:buClr>
              <a:buSzPct val="85000"/>
              <a:buFont typeface="Symbol" pitchFamily="18" charset="2"/>
              <a:buChar char="·"/>
              <a:defRPr sz="1600" i="1">
                <a:solidFill>
                  <a:srgbClr val="666666"/>
                </a:solidFill>
                <a:latin typeface="+mn-lt"/>
              </a:defRPr>
            </a:lvl3pPr>
            <a:lvl4pPr marL="1608138" indent="-228600" eaLnBrk="1" hangingPunct="1">
              <a:spcBef>
                <a:spcPct val="5000"/>
              </a:spcBef>
              <a:buClr>
                <a:srgbClr val="969696"/>
              </a:buClr>
              <a:buFont typeface="Symbol" pitchFamily="18" charset="2"/>
              <a:buChar char="-"/>
              <a:defRPr sz="1600" i="1">
                <a:solidFill>
                  <a:srgbClr val="666666"/>
                </a:solidFill>
                <a:latin typeface="+mn-lt"/>
              </a:defRPr>
            </a:lvl4pPr>
            <a:lvl5pPr marL="2016125" indent="-228600" eaLnBrk="1" hangingPunct="1">
              <a:spcBef>
                <a:spcPct val="5000"/>
              </a:spcBef>
              <a:buClr>
                <a:srgbClr val="969696"/>
              </a:buClr>
              <a:buFont typeface="Symbol" pitchFamily="18" charset="2"/>
              <a:buChar char="-"/>
              <a:defRPr sz="1600" i="1">
                <a:solidFill>
                  <a:srgbClr val="666666"/>
                </a:solidFill>
                <a:latin typeface="+mn-lt"/>
              </a:defRPr>
            </a:lvl5pPr>
            <a:lvl6pPr marL="2473325" indent="-228600" fontAlgn="base">
              <a:spcBef>
                <a:spcPct val="5000"/>
              </a:spcBef>
              <a:spcAft>
                <a:spcPct val="0"/>
              </a:spcAft>
              <a:buClr>
                <a:srgbClr val="969696"/>
              </a:buClr>
              <a:buFont typeface="Symbol" pitchFamily="18" charset="2"/>
              <a:buChar char="-"/>
              <a:defRPr sz="1600" i="1">
                <a:solidFill>
                  <a:srgbClr val="666666"/>
                </a:solidFill>
                <a:latin typeface="+mn-lt"/>
              </a:defRPr>
            </a:lvl6pPr>
            <a:lvl7pPr marL="2930525" indent="-228600" fontAlgn="base">
              <a:spcBef>
                <a:spcPct val="5000"/>
              </a:spcBef>
              <a:spcAft>
                <a:spcPct val="0"/>
              </a:spcAft>
              <a:buClr>
                <a:srgbClr val="969696"/>
              </a:buClr>
              <a:buFont typeface="Symbol" pitchFamily="18" charset="2"/>
              <a:buChar char="-"/>
              <a:defRPr sz="1600" i="1">
                <a:solidFill>
                  <a:srgbClr val="666666"/>
                </a:solidFill>
                <a:latin typeface="+mn-lt"/>
              </a:defRPr>
            </a:lvl7pPr>
            <a:lvl8pPr marL="3387725" indent="-228600" fontAlgn="base">
              <a:spcBef>
                <a:spcPct val="5000"/>
              </a:spcBef>
              <a:spcAft>
                <a:spcPct val="0"/>
              </a:spcAft>
              <a:buClr>
                <a:srgbClr val="969696"/>
              </a:buClr>
              <a:buFont typeface="Symbol" pitchFamily="18" charset="2"/>
              <a:buChar char="-"/>
              <a:defRPr sz="1600" i="1">
                <a:solidFill>
                  <a:srgbClr val="666666"/>
                </a:solidFill>
                <a:latin typeface="+mn-lt"/>
              </a:defRPr>
            </a:lvl8pPr>
            <a:lvl9pPr marL="3844925" indent="-228600" fontAlgn="base">
              <a:spcBef>
                <a:spcPct val="5000"/>
              </a:spcBef>
              <a:spcAft>
                <a:spcPct val="0"/>
              </a:spcAft>
              <a:buClr>
                <a:srgbClr val="969696"/>
              </a:buClr>
              <a:buFont typeface="Symbol" pitchFamily="18" charset="2"/>
              <a:buChar char="-"/>
              <a:defRPr sz="1600" i="1">
                <a:solidFill>
                  <a:srgbClr val="666666"/>
                </a:solidFill>
                <a:latin typeface="+mn-lt"/>
              </a:defRPr>
            </a:lvl9pPr>
          </a:lstStyle>
          <a:p>
            <a:pPr marL="171450" indent="-171450" algn="l">
              <a:spcBef>
                <a:spcPts val="300"/>
              </a:spcBef>
              <a:spcAft>
                <a:spcPts val="300"/>
              </a:spcAft>
              <a:buFont typeface="Wingdings" pitchFamily="2" charset="2"/>
              <a:buChar char="n"/>
            </a:pPr>
            <a:r>
              <a:rPr lang="en-US" sz="1200" b="0" dirty="0"/>
              <a:t>Construction</a:t>
            </a:r>
          </a:p>
          <a:p>
            <a:pPr marL="171450" indent="-171450" algn="l">
              <a:spcBef>
                <a:spcPts val="300"/>
              </a:spcBef>
              <a:spcAft>
                <a:spcPts val="300"/>
              </a:spcAft>
              <a:buFont typeface="Wingdings" pitchFamily="2" charset="2"/>
              <a:buChar char="n"/>
            </a:pPr>
            <a:r>
              <a:rPr lang="en-US" sz="1200" b="0" dirty="0"/>
              <a:t>Occupancy</a:t>
            </a:r>
          </a:p>
          <a:p>
            <a:pPr marL="171450" indent="-171450" algn="l">
              <a:spcBef>
                <a:spcPts val="300"/>
              </a:spcBef>
              <a:spcAft>
                <a:spcPts val="300"/>
              </a:spcAft>
              <a:buFont typeface="Wingdings" pitchFamily="2" charset="2"/>
              <a:buChar char="n"/>
            </a:pPr>
            <a:r>
              <a:rPr lang="en-US" sz="1200" b="0" dirty="0"/>
              <a:t>Deductible</a:t>
            </a:r>
          </a:p>
          <a:p>
            <a:pPr marL="171450" indent="-171450" algn="l">
              <a:spcBef>
                <a:spcPts val="300"/>
              </a:spcBef>
              <a:spcAft>
                <a:spcPts val="300"/>
              </a:spcAft>
              <a:buFont typeface="Wingdings" pitchFamily="2" charset="2"/>
              <a:buChar char="n"/>
            </a:pPr>
            <a:r>
              <a:rPr lang="en-US" sz="1200" b="0" dirty="0"/>
              <a:t>Limits</a:t>
            </a:r>
          </a:p>
          <a:p>
            <a:pPr marL="171450" indent="-171450" algn="l">
              <a:spcBef>
                <a:spcPts val="300"/>
              </a:spcBef>
              <a:spcAft>
                <a:spcPts val="300"/>
              </a:spcAft>
              <a:buFont typeface="Wingdings" pitchFamily="2" charset="2"/>
              <a:buChar char="n"/>
            </a:pPr>
            <a:r>
              <a:rPr lang="en-US" sz="1200" b="0" dirty="0"/>
              <a:t>Secondary Modifiers</a:t>
            </a:r>
          </a:p>
        </p:txBody>
      </p:sp>
      <p:sp>
        <p:nvSpPr>
          <p:cNvPr id="24" name="Title 1">
            <a:extLst>
              <a:ext uri="{FF2B5EF4-FFF2-40B4-BE49-F238E27FC236}">
                <a16:creationId xmlns:a16="http://schemas.microsoft.com/office/drawing/2014/main" id="{F1CB13DE-C028-4010-970C-B385686380DC}"/>
              </a:ext>
            </a:extLst>
          </p:cNvPr>
          <p:cNvSpPr txBox="1">
            <a:spLocks/>
          </p:cNvSpPr>
          <p:nvPr/>
        </p:nvSpPr>
        <p:spPr bwMode="auto">
          <a:xfrm>
            <a:off x="10658855" y="-82358"/>
            <a:ext cx="1400770"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r">
              <a:buClrTx/>
              <a:buSzTx/>
              <a:buFontTx/>
            </a:pPr>
            <a:r>
              <a:rPr lang="en-US" sz="5500" kern="0" dirty="0">
                <a:latin typeface="Arial" panose="020B0604020202020204" pitchFamily="34" charset="0"/>
                <a:cs typeface="Arial" panose="020B0604020202020204" pitchFamily="34" charset="0"/>
              </a:rPr>
              <a:t>02</a:t>
            </a:r>
            <a:r>
              <a:rPr lang="en-US" sz="5500" kern="0" dirty="0">
                <a:solidFill>
                  <a:srgbClr val="F7B041"/>
                </a:solidFill>
                <a:latin typeface="Arial" panose="020B0604020202020204" pitchFamily="34" charset="0"/>
                <a:cs typeface="Arial" panose="020B0604020202020204" pitchFamily="34" charset="0"/>
              </a:rPr>
              <a:t>.</a:t>
            </a:r>
            <a:endParaRPr lang="en-US" sz="5500" kern="0" dirty="0">
              <a:solidFill>
                <a:srgbClr val="F7B041"/>
              </a:solidFill>
            </a:endParaRPr>
          </a:p>
        </p:txBody>
      </p:sp>
      <p:sp>
        <p:nvSpPr>
          <p:cNvPr id="13" name="Title 12">
            <a:extLst>
              <a:ext uri="{FF2B5EF4-FFF2-40B4-BE49-F238E27FC236}">
                <a16:creationId xmlns:a16="http://schemas.microsoft.com/office/drawing/2014/main" id="{AAFAF691-7C87-4E26-BB54-E19207ECC22D}"/>
              </a:ext>
            </a:extLst>
          </p:cNvPr>
          <p:cNvSpPr>
            <a:spLocks noGrp="1"/>
          </p:cNvSpPr>
          <p:nvPr>
            <p:ph type="title"/>
          </p:nvPr>
        </p:nvSpPr>
        <p:spPr/>
        <p:txBody>
          <a:bodyPr/>
          <a:lstStyle/>
          <a:p>
            <a:r>
              <a:rPr lang="en-US" dirty="0"/>
              <a:t>Starting your investigation</a:t>
            </a:r>
          </a:p>
        </p:txBody>
      </p:sp>
    </p:spTree>
    <p:extLst>
      <p:ext uri="{BB962C8B-B14F-4D97-AF65-F5344CB8AC3E}">
        <p14:creationId xmlns:p14="http://schemas.microsoft.com/office/powerpoint/2010/main" val="1526975176"/>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D091935-37CC-41D9-BAE9-7DF6E56FCBC4}"/>
              </a:ext>
            </a:extLst>
          </p:cNvPr>
          <p:cNvPicPr>
            <a:picLocks noChangeAspect="1"/>
          </p:cNvPicPr>
          <p:nvPr/>
        </p:nvPicPr>
        <p:blipFill rotWithShape="1">
          <a:blip r:embed="rId2"/>
          <a:srcRect l="1875" t="1670" r="1095"/>
          <a:stretch/>
        </p:blipFill>
        <p:spPr>
          <a:xfrm>
            <a:off x="0" y="-1"/>
            <a:ext cx="12192000" cy="6861973"/>
          </a:xfrm>
          <a:prstGeom prst="rect">
            <a:avLst/>
          </a:prstGeom>
        </p:spPr>
      </p:pic>
      <p:sp>
        <p:nvSpPr>
          <p:cNvPr id="22" name="Title 1">
            <a:extLst>
              <a:ext uri="{FF2B5EF4-FFF2-40B4-BE49-F238E27FC236}">
                <a16:creationId xmlns:a16="http://schemas.microsoft.com/office/drawing/2014/main" id="{4159E934-B060-4F12-9C17-0006664F63DC}"/>
              </a:ext>
            </a:extLst>
          </p:cNvPr>
          <p:cNvSpPr txBox="1">
            <a:spLocks/>
          </p:cNvSpPr>
          <p:nvPr/>
        </p:nvSpPr>
        <p:spPr bwMode="auto">
          <a:xfrm>
            <a:off x="4105806" y="4613738"/>
            <a:ext cx="560656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l">
              <a:buClrTx/>
              <a:buSzTx/>
              <a:buFontTx/>
            </a:pPr>
            <a:r>
              <a:rPr lang="en-US" sz="1400" kern="0" dirty="0">
                <a:solidFill>
                  <a:srgbClr val="F7B041"/>
                </a:solidFill>
              </a:rPr>
              <a:t>TIGERRISK PARTNERS</a:t>
            </a:r>
            <a:br>
              <a:rPr lang="en-US" kern="0" dirty="0"/>
            </a:br>
            <a:r>
              <a:rPr lang="en-US" kern="0" dirty="0">
                <a:solidFill>
                  <a:schemeClr val="bg1"/>
                </a:solidFill>
              </a:rPr>
              <a:t>Standard profiling table</a:t>
            </a:r>
            <a:endParaRPr lang="en-US" sz="2400" kern="0" dirty="0">
              <a:solidFill>
                <a:srgbClr val="F7B041"/>
              </a:solidFill>
            </a:endParaRPr>
          </a:p>
        </p:txBody>
      </p:sp>
      <p:sp>
        <p:nvSpPr>
          <p:cNvPr id="23" name="Title 1">
            <a:extLst>
              <a:ext uri="{FF2B5EF4-FFF2-40B4-BE49-F238E27FC236}">
                <a16:creationId xmlns:a16="http://schemas.microsoft.com/office/drawing/2014/main" id="{E743AF39-B022-4A40-8F80-0311AB25CCC0}"/>
              </a:ext>
            </a:extLst>
          </p:cNvPr>
          <p:cNvSpPr txBox="1">
            <a:spLocks/>
          </p:cNvSpPr>
          <p:nvPr/>
        </p:nvSpPr>
        <p:spPr bwMode="auto">
          <a:xfrm>
            <a:off x="2632029" y="4363622"/>
            <a:ext cx="1400770"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l">
              <a:buClrTx/>
              <a:buSzTx/>
              <a:buFontTx/>
            </a:pPr>
            <a:r>
              <a:rPr lang="en-US" sz="6600" kern="0" dirty="0">
                <a:solidFill>
                  <a:srgbClr val="F7B041"/>
                </a:solidFill>
                <a:latin typeface="Arial" panose="020B0604020202020204" pitchFamily="34" charset="0"/>
                <a:cs typeface="Arial" panose="020B0604020202020204" pitchFamily="34" charset="0"/>
              </a:rPr>
              <a:t>03</a:t>
            </a:r>
            <a:r>
              <a:rPr lang="en-US" sz="6600" kern="0" dirty="0">
                <a:solidFill>
                  <a:schemeClr val="bg1"/>
                </a:solidFill>
                <a:latin typeface="Arial" panose="020B0604020202020204" pitchFamily="34" charset="0"/>
                <a:cs typeface="Arial" panose="020B0604020202020204" pitchFamily="34" charset="0"/>
              </a:rPr>
              <a:t>.</a:t>
            </a:r>
            <a:endParaRPr lang="en-US" sz="6600" kern="0" dirty="0">
              <a:solidFill>
                <a:schemeClr val="bg1"/>
              </a:solidFill>
            </a:endParaRPr>
          </a:p>
        </p:txBody>
      </p:sp>
    </p:spTree>
    <p:extLst>
      <p:ext uri="{BB962C8B-B14F-4D97-AF65-F5344CB8AC3E}">
        <p14:creationId xmlns:p14="http://schemas.microsoft.com/office/powerpoint/2010/main" val="1814227335"/>
      </p:ext>
    </p:extLst>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1">
            <a:extLst>
              <a:ext uri="{FF2B5EF4-FFF2-40B4-BE49-F238E27FC236}">
                <a16:creationId xmlns:a16="http://schemas.microsoft.com/office/drawing/2014/main" id="{2E4355FE-4EE1-4E63-866C-7BA194853DB9}"/>
              </a:ext>
            </a:extLst>
          </p:cNvPr>
          <p:cNvSpPr txBox="1">
            <a:spLocks/>
          </p:cNvSpPr>
          <p:nvPr/>
        </p:nvSpPr>
        <p:spPr bwMode="auto">
          <a:xfrm>
            <a:off x="10658855" y="-82358"/>
            <a:ext cx="1400770"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lvl1pPr algn="ctr" rtl="0" eaLnBrk="1" fontAlgn="base" hangingPunct="1">
              <a:spcBef>
                <a:spcPct val="0"/>
              </a:spcBef>
              <a:spcAft>
                <a:spcPct val="0"/>
              </a:spcAft>
              <a:defRPr sz="2600" b="1">
                <a:solidFill>
                  <a:srgbClr val="666666"/>
                </a:solidFill>
                <a:latin typeface="+mj-lt"/>
                <a:ea typeface="+mj-ea"/>
                <a:cs typeface="+mj-cs"/>
              </a:defRPr>
            </a:lvl1pPr>
            <a:lvl2pPr algn="l" rtl="0" eaLnBrk="1" fontAlgn="base" hangingPunct="1">
              <a:spcBef>
                <a:spcPct val="0"/>
              </a:spcBef>
              <a:spcAft>
                <a:spcPct val="0"/>
              </a:spcAft>
              <a:defRPr sz="2100" b="1">
                <a:solidFill>
                  <a:srgbClr val="666666"/>
                </a:solidFill>
                <a:latin typeface="Arial" charset="0"/>
              </a:defRPr>
            </a:lvl2pPr>
            <a:lvl3pPr algn="l" rtl="0" eaLnBrk="1" fontAlgn="base" hangingPunct="1">
              <a:spcBef>
                <a:spcPct val="0"/>
              </a:spcBef>
              <a:spcAft>
                <a:spcPct val="0"/>
              </a:spcAft>
              <a:defRPr sz="2100" b="1">
                <a:solidFill>
                  <a:srgbClr val="666666"/>
                </a:solidFill>
                <a:latin typeface="Arial" charset="0"/>
              </a:defRPr>
            </a:lvl3pPr>
            <a:lvl4pPr algn="l" rtl="0" eaLnBrk="1" fontAlgn="base" hangingPunct="1">
              <a:spcBef>
                <a:spcPct val="0"/>
              </a:spcBef>
              <a:spcAft>
                <a:spcPct val="0"/>
              </a:spcAft>
              <a:defRPr sz="2100" b="1">
                <a:solidFill>
                  <a:srgbClr val="666666"/>
                </a:solidFill>
                <a:latin typeface="Arial" charset="0"/>
              </a:defRPr>
            </a:lvl4pPr>
            <a:lvl5pPr algn="l" rtl="0" eaLnBrk="1" fontAlgn="base" hangingPunct="1">
              <a:spcBef>
                <a:spcPct val="0"/>
              </a:spcBef>
              <a:spcAft>
                <a:spcPct val="0"/>
              </a:spcAft>
              <a:defRPr sz="2100" b="1">
                <a:solidFill>
                  <a:srgbClr val="666666"/>
                </a:solidFill>
                <a:latin typeface="Arial" charset="0"/>
              </a:defRPr>
            </a:lvl5pPr>
            <a:lvl6pPr marL="457200" algn="l" rtl="0" eaLnBrk="1" fontAlgn="base" hangingPunct="1">
              <a:spcBef>
                <a:spcPct val="0"/>
              </a:spcBef>
              <a:spcAft>
                <a:spcPct val="0"/>
              </a:spcAft>
              <a:defRPr sz="2100" b="1">
                <a:solidFill>
                  <a:srgbClr val="666666"/>
                </a:solidFill>
                <a:latin typeface="Arial" charset="0"/>
              </a:defRPr>
            </a:lvl6pPr>
            <a:lvl7pPr marL="914400" algn="l" rtl="0" eaLnBrk="1" fontAlgn="base" hangingPunct="1">
              <a:spcBef>
                <a:spcPct val="0"/>
              </a:spcBef>
              <a:spcAft>
                <a:spcPct val="0"/>
              </a:spcAft>
              <a:defRPr sz="2100" b="1">
                <a:solidFill>
                  <a:srgbClr val="666666"/>
                </a:solidFill>
                <a:latin typeface="Arial" charset="0"/>
              </a:defRPr>
            </a:lvl7pPr>
            <a:lvl8pPr marL="1371600" algn="l" rtl="0" eaLnBrk="1" fontAlgn="base" hangingPunct="1">
              <a:spcBef>
                <a:spcPct val="0"/>
              </a:spcBef>
              <a:spcAft>
                <a:spcPct val="0"/>
              </a:spcAft>
              <a:defRPr sz="2100" b="1">
                <a:solidFill>
                  <a:srgbClr val="666666"/>
                </a:solidFill>
                <a:latin typeface="Arial" charset="0"/>
              </a:defRPr>
            </a:lvl8pPr>
            <a:lvl9pPr marL="1828800" algn="l" rtl="0" eaLnBrk="1" fontAlgn="base" hangingPunct="1">
              <a:spcBef>
                <a:spcPct val="0"/>
              </a:spcBef>
              <a:spcAft>
                <a:spcPct val="0"/>
              </a:spcAft>
              <a:defRPr sz="2100" b="1">
                <a:solidFill>
                  <a:srgbClr val="666666"/>
                </a:solidFill>
                <a:latin typeface="Arial" charset="0"/>
              </a:defRPr>
            </a:lvl9pPr>
          </a:lstStyle>
          <a:p>
            <a:pPr algn="r">
              <a:buClrTx/>
              <a:buSzTx/>
              <a:buFontTx/>
            </a:pPr>
            <a:r>
              <a:rPr lang="en-US" sz="5500" kern="0" dirty="0">
                <a:latin typeface="Arial" panose="020B0604020202020204" pitchFamily="34" charset="0"/>
                <a:cs typeface="Arial" panose="020B0604020202020204" pitchFamily="34" charset="0"/>
              </a:rPr>
              <a:t>03</a:t>
            </a:r>
            <a:r>
              <a:rPr lang="en-US" sz="5500" kern="0" dirty="0">
                <a:solidFill>
                  <a:srgbClr val="F7B041"/>
                </a:solidFill>
                <a:latin typeface="Arial" panose="020B0604020202020204" pitchFamily="34" charset="0"/>
                <a:cs typeface="Arial" panose="020B0604020202020204" pitchFamily="34" charset="0"/>
              </a:rPr>
              <a:t>.</a:t>
            </a:r>
            <a:endParaRPr lang="en-US" sz="5500" kern="0" dirty="0">
              <a:solidFill>
                <a:srgbClr val="F7B041"/>
              </a:solidFill>
            </a:endParaRPr>
          </a:p>
        </p:txBody>
      </p:sp>
      <p:sp>
        <p:nvSpPr>
          <p:cNvPr id="4" name="Title 3">
            <a:extLst>
              <a:ext uri="{FF2B5EF4-FFF2-40B4-BE49-F238E27FC236}">
                <a16:creationId xmlns:a16="http://schemas.microsoft.com/office/drawing/2014/main" id="{B03B704C-2B80-4B37-B6C2-D79EFF970C3F}"/>
              </a:ext>
            </a:extLst>
          </p:cNvPr>
          <p:cNvSpPr>
            <a:spLocks noGrp="1"/>
          </p:cNvSpPr>
          <p:nvPr>
            <p:ph type="title"/>
          </p:nvPr>
        </p:nvSpPr>
        <p:spPr/>
        <p:txBody>
          <a:bodyPr/>
          <a:lstStyle/>
          <a:p>
            <a:r>
              <a:rPr lang="en-US" dirty="0"/>
              <a:t>Standard Profiling Table</a:t>
            </a:r>
          </a:p>
        </p:txBody>
      </p:sp>
      <p:sp>
        <p:nvSpPr>
          <p:cNvPr id="5" name="Content Placeholder 4">
            <a:extLst>
              <a:ext uri="{FF2B5EF4-FFF2-40B4-BE49-F238E27FC236}">
                <a16:creationId xmlns:a16="http://schemas.microsoft.com/office/drawing/2014/main" id="{C7EFED7A-8703-47DA-8BAE-4073B1FE980B}"/>
              </a:ext>
            </a:extLst>
          </p:cNvPr>
          <p:cNvSpPr>
            <a:spLocks noGrp="1"/>
          </p:cNvSpPr>
          <p:nvPr>
            <p:ph idx="1"/>
          </p:nvPr>
        </p:nvSpPr>
        <p:spPr/>
        <p:txBody>
          <a:bodyPr/>
          <a:lstStyle/>
          <a:p>
            <a:r>
              <a:rPr lang="en-US" dirty="0"/>
              <a:t>For RMS we have written scripts that will create a basic profiling table that is a very good starting point for results validation </a:t>
            </a:r>
          </a:p>
          <a:p>
            <a:pPr lvl="1"/>
            <a:r>
              <a:rPr lang="en-US" i="1" dirty="0"/>
              <a:t>AIR coming soon</a:t>
            </a:r>
          </a:p>
          <a:p>
            <a:r>
              <a:rPr lang="en-US" dirty="0"/>
              <a:t>These tables will pull in nearly all the model detail from the EDM which you can use to give yourself a good starting point for any investigation you may do</a:t>
            </a:r>
          </a:p>
          <a:p>
            <a:pPr lvl="1"/>
            <a:r>
              <a:rPr lang="en-US" dirty="0"/>
              <a:t>Items that are brought into the table include</a:t>
            </a:r>
          </a:p>
          <a:p>
            <a:pPr lvl="2"/>
            <a:r>
              <a:rPr lang="en-US" dirty="0"/>
              <a:t>Address information</a:t>
            </a:r>
          </a:p>
          <a:p>
            <a:pPr lvl="2"/>
            <a:r>
              <a:rPr lang="en-US" dirty="0"/>
              <a:t>Geocoding detail</a:t>
            </a:r>
          </a:p>
          <a:p>
            <a:pPr lvl="2"/>
            <a:r>
              <a:rPr lang="en-US" dirty="0"/>
              <a:t>TIV, Limit, Deductible detail</a:t>
            </a:r>
          </a:p>
          <a:p>
            <a:pPr lvl="2"/>
            <a:r>
              <a:rPr lang="en-US" dirty="0"/>
              <a:t>AAL information</a:t>
            </a:r>
          </a:p>
          <a:p>
            <a:r>
              <a:rPr lang="en-US" dirty="0"/>
              <a:t>Using this table on a year-on-year basis can help you drill down to very granular levels to find what might be driving the loss changes that you are seeing</a:t>
            </a:r>
          </a:p>
          <a:p>
            <a:r>
              <a:rPr lang="en-US" dirty="0"/>
              <a:t>Scripts are available </a:t>
            </a:r>
            <a:r>
              <a:rPr lang="en-US" dirty="0">
                <a:hlinkClick r:id="rId2" action="ppaction://hlinkfile"/>
              </a:rPr>
              <a:t>here</a:t>
            </a:r>
            <a:endParaRPr lang="en-US" dirty="0"/>
          </a:p>
          <a:p>
            <a:pPr lvl="1"/>
            <a:r>
              <a:rPr lang="en-US" b="1" dirty="0">
                <a:solidFill>
                  <a:srgbClr val="FF0000"/>
                </a:solidFill>
              </a:rPr>
              <a:t>ALWAYS MAKE A COPY</a:t>
            </a:r>
          </a:p>
        </p:txBody>
      </p:sp>
    </p:spTree>
    <p:extLst>
      <p:ext uri="{BB962C8B-B14F-4D97-AF65-F5344CB8AC3E}">
        <p14:creationId xmlns:p14="http://schemas.microsoft.com/office/powerpoint/2010/main" val="3885721086"/>
      </p:ext>
    </p:extLst>
  </p:cSld>
  <p:clrMapOvr>
    <a:masterClrMapping/>
  </p:clrMapOvr>
  <p:transition spd="med">
    <p:fade/>
  </p:transition>
</p:sld>
</file>

<file path=ppt/theme/theme1.xml><?xml version="1.0" encoding="utf-8"?>
<a:theme xmlns:a="http://schemas.openxmlformats.org/drawingml/2006/main" name="TigerTemplate">
  <a:themeElements>
    <a:clrScheme name="TigerColors9-10-2014">
      <a:dk1>
        <a:sysClr val="windowText" lastClr="000000"/>
      </a:dk1>
      <a:lt1>
        <a:sysClr val="window" lastClr="FFFFFF"/>
      </a:lt1>
      <a:dk2>
        <a:srgbClr val="969696"/>
      </a:dk2>
      <a:lt2>
        <a:srgbClr val="E5DEDB"/>
      </a:lt2>
      <a:accent1>
        <a:srgbClr val="F7B041"/>
      </a:accent1>
      <a:accent2>
        <a:srgbClr val="663300"/>
      </a:accent2>
      <a:accent3>
        <a:srgbClr val="808000"/>
      </a:accent3>
      <a:accent4>
        <a:srgbClr val="E64823"/>
      </a:accent4>
      <a:accent5>
        <a:srgbClr val="FFCA08"/>
      </a:accent5>
      <a:accent6>
        <a:srgbClr val="336600"/>
      </a:accent6>
      <a:hlink>
        <a:srgbClr val="0000FF"/>
      </a:hlink>
      <a:folHlink>
        <a:srgbClr val="FF00FF"/>
      </a:folHlink>
    </a:clrScheme>
    <a:fontScheme name="Slide Master">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30000"/>
          </a:spcBef>
          <a:spcAft>
            <a:spcPct val="0"/>
          </a:spcAft>
          <a:buClr>
            <a:srgbClr val="F7B041"/>
          </a:buClr>
          <a:buSzPct val="70000"/>
          <a:buFont typeface="Wingdings" pitchFamily="2" charset="2"/>
          <a:buNone/>
          <a:tabLst/>
          <a:defRPr kumimoji="0" lang="en-US" altLang="en-US" sz="11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30000"/>
          </a:spcBef>
          <a:spcAft>
            <a:spcPct val="0"/>
          </a:spcAft>
          <a:buClr>
            <a:srgbClr val="F7B041"/>
          </a:buClr>
          <a:buSzPct val="70000"/>
          <a:buFont typeface="Wingdings" pitchFamily="2" charset="2"/>
          <a:buNone/>
          <a:tabLst/>
          <a:defRPr kumimoji="0" lang="en-US" altLang="en-US" sz="1100" b="0" i="0" u="none" strike="noStrike" cap="none" normalizeH="0" baseline="0" smtClean="0">
            <a:ln>
              <a:noFill/>
            </a:ln>
            <a:solidFill>
              <a:schemeClr val="tx1"/>
            </a:solidFill>
            <a:effectLst/>
            <a:latin typeface="Arial" charset="0"/>
          </a:defRPr>
        </a:defPPr>
      </a:lstStyle>
    </a:lnDef>
  </a:objectDefaults>
  <a:extraClrSchemeLst>
    <a:extraClrScheme>
      <a:clrScheme name="Slide Master 1">
        <a:dk1>
          <a:srgbClr val="000000"/>
        </a:dk1>
        <a:lt1>
          <a:srgbClr val="FFFFFF"/>
        </a:lt1>
        <a:dk2>
          <a:srgbClr val="1F145D"/>
        </a:dk2>
        <a:lt2>
          <a:srgbClr val="0039A6"/>
        </a:lt2>
        <a:accent1>
          <a:srgbClr val="8E9194"/>
        </a:accent1>
        <a:accent2>
          <a:srgbClr val="009AA6"/>
        </a:accent2>
        <a:accent3>
          <a:srgbClr val="FFFFFF"/>
        </a:accent3>
        <a:accent4>
          <a:srgbClr val="000000"/>
        </a:accent4>
        <a:accent5>
          <a:srgbClr val="C6C7C8"/>
        </a:accent5>
        <a:accent6>
          <a:srgbClr val="008B96"/>
        </a:accent6>
        <a:hlink>
          <a:srgbClr val="C9CAC8"/>
        </a:hlink>
        <a:folHlink>
          <a:srgbClr val="C1E2E5"/>
        </a:folHlink>
      </a:clrScheme>
      <a:clrMap bg1="lt1" tx1="dk1" bg2="lt2" tx2="dk2" accent1="accent1" accent2="accent2" accent3="accent3" accent4="accent4" accent5="accent5" accent6="accent6" hlink="hlink" folHlink="folHlink"/>
    </a:extraClrScheme>
    <a:extraClrScheme>
      <a:clrScheme name="Slide Master 2">
        <a:dk1>
          <a:srgbClr val="000000"/>
        </a:dk1>
        <a:lt1>
          <a:srgbClr val="FFFFFF"/>
        </a:lt1>
        <a:dk2>
          <a:srgbClr val="000000"/>
        </a:dk2>
        <a:lt2>
          <a:srgbClr val="0039A6"/>
        </a:lt2>
        <a:accent1>
          <a:srgbClr val="8E9194"/>
        </a:accent1>
        <a:accent2>
          <a:srgbClr val="009AA6"/>
        </a:accent2>
        <a:accent3>
          <a:srgbClr val="FFFFFF"/>
        </a:accent3>
        <a:accent4>
          <a:srgbClr val="000000"/>
        </a:accent4>
        <a:accent5>
          <a:srgbClr val="C6C7C8"/>
        </a:accent5>
        <a:accent6>
          <a:srgbClr val="008B96"/>
        </a:accent6>
        <a:hlink>
          <a:srgbClr val="C9CAC8"/>
        </a:hlink>
        <a:folHlink>
          <a:srgbClr val="C1E2E5"/>
        </a:folHlink>
      </a:clrScheme>
      <a:clrMap bg1="lt1" tx1="dk1" bg2="lt2" tx2="dk2" accent1="accent1" accent2="accent2" accent3="accent3" accent4="accent4" accent5="accent5" accent6="accent6" hlink="hlink" folHlink="folHlink"/>
    </a:extraClrScheme>
    <a:extraClrScheme>
      <a:clrScheme name="Slide Master 3">
        <a:dk1>
          <a:srgbClr val="000000"/>
        </a:dk1>
        <a:lt1>
          <a:srgbClr val="FFFFFF"/>
        </a:lt1>
        <a:dk2>
          <a:srgbClr val="000000"/>
        </a:dk2>
        <a:lt2>
          <a:srgbClr val="969696"/>
        </a:lt2>
        <a:accent1>
          <a:srgbClr val="8E9194"/>
        </a:accent1>
        <a:accent2>
          <a:srgbClr val="009AA6"/>
        </a:accent2>
        <a:accent3>
          <a:srgbClr val="FFFFFF"/>
        </a:accent3>
        <a:accent4>
          <a:srgbClr val="000000"/>
        </a:accent4>
        <a:accent5>
          <a:srgbClr val="C6C7C8"/>
        </a:accent5>
        <a:accent6>
          <a:srgbClr val="008B96"/>
        </a:accent6>
        <a:hlink>
          <a:srgbClr val="C9CAC8"/>
        </a:hlink>
        <a:folHlink>
          <a:srgbClr val="C1E2E5"/>
        </a:folHlink>
      </a:clrScheme>
      <a:clrMap bg1="lt1" tx1="dk1" bg2="lt2" tx2="dk2" accent1="accent1" accent2="accent2" accent3="accent3" accent4="accent4" accent5="accent5" accent6="accent6" hlink="hlink" folHlink="folHlink"/>
    </a:extraClrScheme>
    <a:extraClrScheme>
      <a:clrScheme name="Slide Master 4">
        <a:dk1>
          <a:srgbClr val="000000"/>
        </a:dk1>
        <a:lt1>
          <a:srgbClr val="FFFFFF"/>
        </a:lt1>
        <a:dk2>
          <a:srgbClr val="000000"/>
        </a:dk2>
        <a:lt2>
          <a:srgbClr val="969696"/>
        </a:lt2>
        <a:accent1>
          <a:srgbClr val="000000"/>
        </a:accent1>
        <a:accent2>
          <a:srgbClr val="009AA6"/>
        </a:accent2>
        <a:accent3>
          <a:srgbClr val="FFFFFF"/>
        </a:accent3>
        <a:accent4>
          <a:srgbClr val="000000"/>
        </a:accent4>
        <a:accent5>
          <a:srgbClr val="AAAAAA"/>
        </a:accent5>
        <a:accent6>
          <a:srgbClr val="008B96"/>
        </a:accent6>
        <a:hlink>
          <a:srgbClr val="C9CAC8"/>
        </a:hlink>
        <a:folHlink>
          <a:srgbClr val="C1E2E5"/>
        </a:folHlink>
      </a:clrScheme>
      <a:clrMap bg1="lt1" tx1="dk1" bg2="lt2" tx2="dk2" accent1="accent1" accent2="accent2" accent3="accent3" accent4="accent4" accent5="accent5" accent6="accent6" hlink="hlink" folHlink="folHlink"/>
    </a:extraClrScheme>
    <a:extraClrScheme>
      <a:clrScheme name="Slide Master 5">
        <a:dk1>
          <a:srgbClr val="000000"/>
        </a:dk1>
        <a:lt1>
          <a:srgbClr val="FFFFFF"/>
        </a:lt1>
        <a:dk2>
          <a:srgbClr val="000000"/>
        </a:dk2>
        <a:lt2>
          <a:srgbClr val="969696"/>
        </a:lt2>
        <a:accent1>
          <a:srgbClr val="FFFFFF"/>
        </a:accent1>
        <a:accent2>
          <a:srgbClr val="009AA6"/>
        </a:accent2>
        <a:accent3>
          <a:srgbClr val="FFFFFF"/>
        </a:accent3>
        <a:accent4>
          <a:srgbClr val="000000"/>
        </a:accent4>
        <a:accent5>
          <a:srgbClr val="FFFFFF"/>
        </a:accent5>
        <a:accent6>
          <a:srgbClr val="008B96"/>
        </a:accent6>
        <a:hlink>
          <a:srgbClr val="C9CAC8"/>
        </a:hlink>
        <a:folHlink>
          <a:srgbClr val="C1E2E5"/>
        </a:folHlink>
      </a:clrScheme>
      <a:clrMap bg1="lt1" tx1="dk1" bg2="lt2" tx2="dk2" accent1="accent1" accent2="accent2" accent3="accent3" accent4="accent4" accent5="accent5" accent6="accent6" hlink="hlink" folHlink="folHlink"/>
    </a:extraClrScheme>
    <a:extraClrScheme>
      <a:clrScheme name="Slide Master 6">
        <a:dk1>
          <a:srgbClr val="000000"/>
        </a:dk1>
        <a:lt1>
          <a:srgbClr val="FFFFFF"/>
        </a:lt1>
        <a:dk2>
          <a:srgbClr val="000000"/>
        </a:dk2>
        <a:lt2>
          <a:srgbClr val="969696"/>
        </a:lt2>
        <a:accent1>
          <a:srgbClr val="FFFFFF"/>
        </a:accent1>
        <a:accent2>
          <a:srgbClr val="009AA6"/>
        </a:accent2>
        <a:accent3>
          <a:srgbClr val="FFFFFF"/>
        </a:accent3>
        <a:accent4>
          <a:srgbClr val="000000"/>
        </a:accent4>
        <a:accent5>
          <a:srgbClr val="FFFFFF"/>
        </a:accent5>
        <a:accent6>
          <a:srgbClr val="008B96"/>
        </a:accent6>
        <a:hlink>
          <a:srgbClr val="000000"/>
        </a:hlink>
        <a:folHlink>
          <a:srgbClr val="C1E2E5"/>
        </a:folHlink>
      </a:clrScheme>
      <a:clrMap bg1="lt1" tx1="dk1" bg2="lt2" tx2="dk2" accent1="accent1" accent2="accent2" accent3="accent3" accent4="accent4" accent5="accent5" accent6="accent6" hlink="hlink" folHlink="folHlink"/>
    </a:extraClrScheme>
    <a:extraClrScheme>
      <a:clrScheme name="Slide Master 7">
        <a:dk1>
          <a:srgbClr val="000000"/>
        </a:dk1>
        <a:lt1>
          <a:srgbClr val="FFFFFF"/>
        </a:lt1>
        <a:dk2>
          <a:srgbClr val="000000"/>
        </a:dk2>
        <a:lt2>
          <a:srgbClr val="C0C0C0"/>
        </a:lt2>
        <a:accent1>
          <a:srgbClr val="FFFFFF"/>
        </a:accent1>
        <a:accent2>
          <a:srgbClr val="009AA6"/>
        </a:accent2>
        <a:accent3>
          <a:srgbClr val="FFFFFF"/>
        </a:accent3>
        <a:accent4>
          <a:srgbClr val="000000"/>
        </a:accent4>
        <a:accent5>
          <a:srgbClr val="FFFFFF"/>
        </a:accent5>
        <a:accent6>
          <a:srgbClr val="008B96"/>
        </a:accent6>
        <a:hlink>
          <a:srgbClr val="616365"/>
        </a:hlink>
        <a:folHlink>
          <a:srgbClr val="C1E2E5"/>
        </a:folHlink>
      </a:clrScheme>
      <a:clrMap bg1="lt1" tx1="dk1" bg2="lt2" tx2="dk2" accent1="accent1" accent2="accent2" accent3="accent3" accent4="accent4" accent5="accent5" accent6="accent6" hlink="hlink" folHlink="folHlink"/>
    </a:extraClrScheme>
    <a:extraClrScheme>
      <a:clrScheme name="Slide Master 8">
        <a:dk1>
          <a:srgbClr val="000000"/>
        </a:dk1>
        <a:lt1>
          <a:srgbClr val="FFFFFF"/>
        </a:lt1>
        <a:dk2>
          <a:srgbClr val="000000"/>
        </a:dk2>
        <a:lt2>
          <a:srgbClr val="969696"/>
        </a:lt2>
        <a:accent1>
          <a:srgbClr val="FFFFFF"/>
        </a:accent1>
        <a:accent2>
          <a:srgbClr val="009AA6"/>
        </a:accent2>
        <a:accent3>
          <a:srgbClr val="FFFFFF"/>
        </a:accent3>
        <a:accent4>
          <a:srgbClr val="000000"/>
        </a:accent4>
        <a:accent5>
          <a:srgbClr val="FFFFFF"/>
        </a:accent5>
        <a:accent6>
          <a:srgbClr val="008B96"/>
        </a:accent6>
        <a:hlink>
          <a:srgbClr val="66FF33"/>
        </a:hlink>
        <a:folHlink>
          <a:srgbClr val="C1E2E5"/>
        </a:folHlink>
      </a:clrScheme>
      <a:clrMap bg1="lt1" tx1="dk1" bg2="lt2" tx2="dk2" accent1="accent1" accent2="accent2" accent3="accent3" accent4="accent4" accent5="accent5" accent6="accent6" hlink="hlink" folHlink="folHlink"/>
    </a:extraClrScheme>
    <a:extraClrScheme>
      <a:clrScheme name="Slide Master 9">
        <a:dk1>
          <a:srgbClr val="000000"/>
        </a:dk1>
        <a:lt1>
          <a:srgbClr val="FFFFFF"/>
        </a:lt1>
        <a:dk2>
          <a:srgbClr val="000000"/>
        </a:dk2>
        <a:lt2>
          <a:srgbClr val="969696"/>
        </a:lt2>
        <a:accent1>
          <a:srgbClr val="EAEAEA"/>
        </a:accent1>
        <a:accent2>
          <a:srgbClr val="C1E2E5"/>
        </a:accent2>
        <a:accent3>
          <a:srgbClr val="FFFFFF"/>
        </a:accent3>
        <a:accent4>
          <a:srgbClr val="000000"/>
        </a:accent4>
        <a:accent5>
          <a:srgbClr val="F3F3F3"/>
        </a:accent5>
        <a:accent6>
          <a:srgbClr val="AFCDCF"/>
        </a:accent6>
        <a:hlink>
          <a:srgbClr val="009AA6"/>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igerTemplate.potm" id="{CEE39305-B8A2-413F-A7C2-E8CDA2877C52}" vid="{07032B72-60EA-4A98-BD8E-430C6FD9321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TigerTemplate</Template>
  <TotalTime>2485</TotalTime>
  <Words>929</Words>
  <Application>Microsoft Office PowerPoint</Application>
  <PresentationFormat>Widescreen</PresentationFormat>
  <Paragraphs>89</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Symbol</vt:lpstr>
      <vt:lpstr>Wingdings</vt:lpstr>
      <vt:lpstr>TigerTemplate</vt:lpstr>
      <vt:lpstr>Validating Model Results</vt:lpstr>
      <vt:lpstr>Introduction</vt:lpstr>
      <vt:lpstr>PowerPoint Presentation</vt:lpstr>
      <vt:lpstr>Why do we validate model results?</vt:lpstr>
      <vt:lpstr>Why do we validate model results?</vt:lpstr>
      <vt:lpstr>PowerPoint Presentation</vt:lpstr>
      <vt:lpstr>Starting your investigation</vt:lpstr>
      <vt:lpstr>PowerPoint Presentation</vt:lpstr>
      <vt:lpstr>Standard Profiling Table</vt:lpstr>
      <vt:lpstr>Standard Profiling Table</vt:lpstr>
      <vt:lpstr>PowerPoint Presentation</vt:lpstr>
      <vt:lpstr>Basic Investigation Process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Deborah Ruppel</dc:creator>
  <cp:lastModifiedBy>Mikel Lundholm</cp:lastModifiedBy>
  <cp:revision>298</cp:revision>
  <cp:lastPrinted>2021-01-21T01:11:51Z</cp:lastPrinted>
  <dcterms:created xsi:type="dcterms:W3CDTF">2018-01-30T16:53:25Z</dcterms:created>
  <dcterms:modified xsi:type="dcterms:W3CDTF">2022-01-04T21:19:59Z</dcterms:modified>
</cp:coreProperties>
</file>

<file path=docProps/thumbnail.jpeg>
</file>